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06.jpg" ContentType="image/png"/>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96" r:id="rId3"/>
    <p:sldMasterId id="2147483699" r:id="rId4"/>
  </p:sldMasterIdLst>
  <p:notesMasterIdLst>
    <p:notesMasterId r:id="rId62"/>
  </p:notesMasterIdLst>
  <p:sldIdLst>
    <p:sldId id="256" r:id="rId5"/>
    <p:sldId id="260" r:id="rId6"/>
    <p:sldId id="305" r:id="rId7"/>
    <p:sldId id="306" r:id="rId8"/>
    <p:sldId id="307" r:id="rId9"/>
    <p:sldId id="308" r:id="rId10"/>
    <p:sldId id="309" r:id="rId11"/>
    <p:sldId id="310" r:id="rId12"/>
    <p:sldId id="261" r:id="rId13"/>
    <p:sldId id="259" r:id="rId14"/>
    <p:sldId id="262" r:id="rId15"/>
    <p:sldId id="263" r:id="rId16"/>
    <p:sldId id="264" r:id="rId17"/>
    <p:sldId id="303" r:id="rId18"/>
    <p:sldId id="311" r:id="rId19"/>
    <p:sldId id="312" r:id="rId20"/>
    <p:sldId id="313" r:id="rId21"/>
    <p:sldId id="314" r:id="rId22"/>
    <p:sldId id="315" r:id="rId23"/>
    <p:sldId id="316" r:id="rId24"/>
    <p:sldId id="265" r:id="rId25"/>
    <p:sldId id="266" r:id="rId26"/>
    <p:sldId id="267" r:id="rId27"/>
    <p:sldId id="269" r:id="rId28"/>
    <p:sldId id="268" r:id="rId29"/>
    <p:sldId id="270" r:id="rId30"/>
    <p:sldId id="278" r:id="rId31"/>
    <p:sldId id="271" r:id="rId32"/>
    <p:sldId id="272" r:id="rId33"/>
    <p:sldId id="273" r:id="rId34"/>
    <p:sldId id="274" r:id="rId35"/>
    <p:sldId id="275" r:id="rId36"/>
    <p:sldId id="276" r:id="rId37"/>
    <p:sldId id="284" r:id="rId38"/>
    <p:sldId id="296" r:id="rId39"/>
    <p:sldId id="277" r:id="rId40"/>
    <p:sldId id="285" r:id="rId41"/>
    <p:sldId id="280" r:id="rId42"/>
    <p:sldId id="281" r:id="rId43"/>
    <p:sldId id="282" r:id="rId44"/>
    <p:sldId id="283" r:id="rId45"/>
    <p:sldId id="291" r:id="rId46"/>
    <p:sldId id="279" r:id="rId47"/>
    <p:sldId id="289" r:id="rId48"/>
    <p:sldId id="286" r:id="rId49"/>
    <p:sldId id="290" r:id="rId50"/>
    <p:sldId id="288" r:id="rId51"/>
    <p:sldId id="293" r:id="rId52"/>
    <p:sldId id="292" r:id="rId53"/>
    <p:sldId id="294" r:id="rId54"/>
    <p:sldId id="295" r:id="rId55"/>
    <p:sldId id="297" r:id="rId56"/>
    <p:sldId id="298" r:id="rId57"/>
    <p:sldId id="299" r:id="rId58"/>
    <p:sldId id="301" r:id="rId59"/>
    <p:sldId id="302" r:id="rId60"/>
    <p:sldId id="258" r:id="rId61"/>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37A2BF0-AEC2-4943-A035-197A0D422D0D}">
          <p14:sldIdLst>
            <p14:sldId id="256"/>
            <p14:sldId id="260"/>
          </p14:sldIdLst>
        </p14:section>
        <p14:section name="Company Präsentation" id="{C1CCDEF7-C827-4B5D-9401-E21D5B360971}">
          <p14:sldIdLst>
            <p14:sldId id="305"/>
            <p14:sldId id="306"/>
            <p14:sldId id="307"/>
            <p14:sldId id="308"/>
            <p14:sldId id="309"/>
            <p14:sldId id="310"/>
          </p14:sldIdLst>
        </p14:section>
        <p14:section name="Agenda" id="{89D7E32A-054B-49C6-AFB8-CDEA8C465E96}">
          <p14:sldIdLst>
            <p14:sldId id="261"/>
          </p14:sldIdLst>
        </p14:section>
        <p14:section name="Why we need a Cloud Service?" id="{C52197D1-A742-4C06-B869-630A8B0D0944}">
          <p14:sldIdLst>
            <p14:sldId id="259"/>
            <p14:sldId id="262"/>
            <p14:sldId id="263"/>
            <p14:sldId id="264"/>
          </p14:sldIdLst>
        </p14:section>
        <p14:section name="Was ist Wundermailing?" id="{A59F5901-77D8-4D18-8910-B3D67B32FED8}">
          <p14:sldIdLst>
            <p14:sldId id="303"/>
            <p14:sldId id="311"/>
            <p14:sldId id="312"/>
            <p14:sldId id="313"/>
            <p14:sldId id="314"/>
            <p14:sldId id="315"/>
            <p14:sldId id="316"/>
          </p14:sldIdLst>
        </p14:section>
        <p14:section name="How to build it?" id="{DE6929DC-0A3D-4905-BA89-51FEA67B8DEB}">
          <p14:sldIdLst>
            <p14:sldId id="265"/>
            <p14:sldId id="266"/>
            <p14:sldId id="267"/>
            <p14:sldId id="269"/>
            <p14:sldId id="268"/>
            <p14:sldId id="270"/>
            <p14:sldId id="278"/>
            <p14:sldId id="271"/>
          </p14:sldIdLst>
        </p14:section>
        <p14:section name="Wie entwickle ich?" id="{DE85B4AA-4B07-4EF3-A4BF-BDDEE3C1931F}">
          <p14:sldIdLst>
            <p14:sldId id="272"/>
            <p14:sldId id="273"/>
            <p14:sldId id="274"/>
            <p14:sldId id="275"/>
            <p14:sldId id="276"/>
            <p14:sldId id="284"/>
            <p14:sldId id="296"/>
          </p14:sldIdLst>
        </p14:section>
        <p14:section name="Integration von Power BI" id="{516A3392-978D-4A8D-8687-EA57FBEA8524}">
          <p14:sldIdLst>
            <p14:sldId id="277"/>
            <p14:sldId id="285"/>
            <p14:sldId id="280"/>
            <p14:sldId id="281"/>
            <p14:sldId id="282"/>
            <p14:sldId id="283"/>
            <p14:sldId id="291"/>
          </p14:sldIdLst>
        </p14:section>
        <p14:section name="Customer &amp; User Management" id="{8B9581E9-B618-4C9B-A3BD-0322CD49303A}">
          <p14:sldIdLst>
            <p14:sldId id="279"/>
            <p14:sldId id="289"/>
            <p14:sldId id="286"/>
            <p14:sldId id="290"/>
            <p14:sldId id="288"/>
            <p14:sldId id="293"/>
          </p14:sldIdLst>
        </p14:section>
        <p14:section name="Vermarktung" id="{8647E60F-F0E7-48D4-806C-CD1C8C268BC2}">
          <p14:sldIdLst>
            <p14:sldId id="292"/>
            <p14:sldId id="294"/>
            <p14:sldId id="295"/>
            <p14:sldId id="297"/>
          </p14:sldIdLst>
        </p14:section>
        <p14:section name="Thank you" id="{6A8AC31C-E659-4773-9326-7DB937D12BF6}">
          <p14:sldIdLst>
            <p14:sldId id="298"/>
            <p14:sldId id="299"/>
            <p14:sldId id="301"/>
            <p14:sldId id="302"/>
            <p14:sldId id="258"/>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E91D6"/>
    <a:srgbClr val="64A8DE"/>
    <a:srgbClr val="9AAC46"/>
    <a:srgbClr val="DA0000"/>
    <a:srgbClr val="4B9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597" autoAdjust="0"/>
    <p:restoredTop sz="94660"/>
  </p:normalViewPr>
  <p:slideViewPr>
    <p:cSldViewPr snapToGrid="0">
      <p:cViewPr varScale="1">
        <p:scale>
          <a:sx n="86" d="100"/>
          <a:sy n="86" d="100"/>
        </p:scale>
        <p:origin x="180"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F9BB70-6561-4815-A9B6-E2DD2E9E9ACD}" type="datetimeFigureOut">
              <a:rPr lang="de-DE" smtClean="0"/>
              <a:t>19.02.2017</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039C13-96C1-4F66-A16A-AEC1FB66C14A}" type="slidenum">
              <a:rPr lang="de-DE" smtClean="0"/>
              <a:t>‹#›</a:t>
            </a:fld>
            <a:endParaRPr lang="de-DE"/>
          </a:p>
        </p:txBody>
      </p:sp>
    </p:spTree>
    <p:extLst>
      <p:ext uri="{BB962C8B-B14F-4D97-AF65-F5344CB8AC3E}">
        <p14:creationId xmlns:p14="http://schemas.microsoft.com/office/powerpoint/2010/main" val="1616127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573434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Den Service </a:t>
            </a:r>
            <a:r>
              <a:rPr lang="en-US" dirty="0" err="1"/>
              <a:t>verbessern</a:t>
            </a:r>
            <a:endParaRPr lang="de-DE" dirty="0"/>
          </a:p>
        </p:txBody>
      </p:sp>
    </p:spTree>
    <p:extLst>
      <p:ext uri="{BB962C8B-B14F-4D97-AF65-F5344CB8AC3E}">
        <p14:creationId xmlns:p14="http://schemas.microsoft.com/office/powerpoint/2010/main" val="2833430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Wo </a:t>
            </a:r>
            <a:r>
              <a:rPr lang="en-US" dirty="0" err="1"/>
              <a:t>kommen</a:t>
            </a:r>
            <a:r>
              <a:rPr lang="en-US" dirty="0"/>
              <a:t> </a:t>
            </a:r>
            <a:r>
              <a:rPr lang="en-US" dirty="0" err="1"/>
              <a:t>wir</a:t>
            </a:r>
            <a:r>
              <a:rPr lang="en-US" dirty="0"/>
              <a:t> her?</a:t>
            </a:r>
          </a:p>
          <a:p>
            <a:r>
              <a:rPr lang="en-US" dirty="0" err="1"/>
              <a:t>Warum</a:t>
            </a:r>
            <a:r>
              <a:rPr lang="en-US" dirty="0"/>
              <a:t> </a:t>
            </a:r>
            <a:r>
              <a:rPr lang="en-US" dirty="0" err="1"/>
              <a:t>ist</a:t>
            </a:r>
            <a:r>
              <a:rPr lang="en-US" baseline="0" dirty="0"/>
              <a:t> die Welt so </a:t>
            </a:r>
            <a:r>
              <a:rPr lang="en-US" baseline="0" dirty="0" err="1"/>
              <a:t>wie</a:t>
            </a:r>
            <a:r>
              <a:rPr lang="en-US" baseline="0" dirty="0"/>
              <a:t> </a:t>
            </a:r>
            <a:r>
              <a:rPr lang="en-US" baseline="0" dirty="0" err="1"/>
              <a:t>sie</a:t>
            </a:r>
            <a:r>
              <a:rPr lang="en-US" baseline="0" dirty="0"/>
              <a:t> </a:t>
            </a:r>
            <a:r>
              <a:rPr lang="en-US" baseline="0" dirty="0" err="1"/>
              <a:t>ist</a:t>
            </a:r>
            <a:r>
              <a:rPr lang="en-US" baseline="0" dirty="0"/>
              <a:t>?</a:t>
            </a:r>
          </a:p>
          <a:p>
            <a:r>
              <a:rPr lang="en-US" baseline="0" dirty="0"/>
              <a:t>Wo </a:t>
            </a:r>
            <a:r>
              <a:rPr lang="en-US" baseline="0" dirty="0" err="1"/>
              <a:t>kommt</a:t>
            </a:r>
            <a:r>
              <a:rPr lang="en-US" baseline="0" dirty="0"/>
              <a:t> den das </a:t>
            </a:r>
            <a:r>
              <a:rPr lang="en-US" baseline="0" dirty="0" err="1"/>
              <a:t>Vermarkungsgeschäft</a:t>
            </a:r>
            <a:r>
              <a:rPr lang="en-US" baseline="0" dirty="0"/>
              <a:t> her? </a:t>
            </a:r>
            <a:r>
              <a:rPr lang="en-US" baseline="0" dirty="0" err="1"/>
              <a:t>Wie</a:t>
            </a:r>
            <a:r>
              <a:rPr lang="en-US" baseline="0" dirty="0"/>
              <a:t> </a:t>
            </a:r>
            <a:r>
              <a:rPr lang="en-US" baseline="0" dirty="0" err="1"/>
              <a:t>konnte</a:t>
            </a:r>
            <a:r>
              <a:rPr lang="en-US" baseline="0" dirty="0"/>
              <a:t> man </a:t>
            </a:r>
            <a:r>
              <a:rPr lang="en-US" baseline="0" dirty="0" err="1"/>
              <a:t>früher</a:t>
            </a:r>
            <a:r>
              <a:rPr lang="en-US" baseline="0" dirty="0"/>
              <a:t> 100.000 </a:t>
            </a:r>
            <a:r>
              <a:rPr lang="en-US" baseline="0" dirty="0" err="1"/>
              <a:t>Kunden</a:t>
            </a:r>
            <a:r>
              <a:rPr lang="en-US" baseline="0" dirty="0"/>
              <a:t> </a:t>
            </a:r>
            <a:r>
              <a:rPr lang="en-US" baseline="0" dirty="0" err="1"/>
              <a:t>erreichen</a:t>
            </a:r>
            <a:r>
              <a:rPr lang="en-US" baseline="0" dirty="0"/>
              <a:t>? Man </a:t>
            </a:r>
            <a:r>
              <a:rPr lang="en-US" baseline="0" dirty="0" err="1"/>
              <a:t>musste</a:t>
            </a:r>
            <a:r>
              <a:rPr lang="en-US" baseline="0" dirty="0"/>
              <a:t> </a:t>
            </a:r>
            <a:r>
              <a:rPr lang="en-US" baseline="0" dirty="0" err="1"/>
              <a:t>über</a:t>
            </a:r>
            <a:r>
              <a:rPr lang="en-US" baseline="0" dirty="0"/>
              <a:t> </a:t>
            </a:r>
            <a:r>
              <a:rPr lang="en-US" baseline="0" dirty="0" err="1"/>
              <a:t>Massenmedien</a:t>
            </a:r>
            <a:r>
              <a:rPr lang="en-US" baseline="0" dirty="0"/>
              <a:t> </a:t>
            </a:r>
            <a:r>
              <a:rPr lang="en-US" baseline="0" dirty="0" err="1"/>
              <a:t>gehen</a:t>
            </a:r>
            <a:endParaRPr lang="en-US" baseline="0" dirty="0"/>
          </a:p>
          <a:p>
            <a:r>
              <a:rPr lang="en-US" baseline="0" dirty="0" err="1"/>
              <a:t>Hingesetzt</a:t>
            </a:r>
            <a:r>
              <a:rPr lang="en-US" baseline="0" dirty="0"/>
              <a:t>, </a:t>
            </a:r>
            <a:r>
              <a:rPr lang="en-US" baseline="0" dirty="0" err="1"/>
              <a:t>Pläne</a:t>
            </a:r>
            <a:r>
              <a:rPr lang="en-US" baseline="0" dirty="0"/>
              <a:t> </a:t>
            </a:r>
            <a:r>
              <a:rPr lang="en-US" baseline="0" dirty="0" err="1"/>
              <a:t>gemacht</a:t>
            </a:r>
            <a:r>
              <a:rPr lang="en-US" baseline="0" dirty="0"/>
              <a:t>, Content </a:t>
            </a:r>
            <a:r>
              <a:rPr lang="en-US" baseline="0" dirty="0" err="1"/>
              <a:t>geschrieben</a:t>
            </a:r>
            <a:r>
              <a:rPr lang="en-US" baseline="0" dirty="0"/>
              <a:t>, </a:t>
            </a:r>
            <a:r>
              <a:rPr lang="en-US" baseline="0" dirty="0" err="1"/>
              <a:t>Druckerpresse</a:t>
            </a:r>
            <a:r>
              <a:rPr lang="en-US" baseline="0" dirty="0"/>
              <a:t>, an </a:t>
            </a:r>
            <a:r>
              <a:rPr lang="en-US" baseline="0" dirty="0" err="1"/>
              <a:t>alle</a:t>
            </a:r>
            <a:r>
              <a:rPr lang="en-US" baseline="0" dirty="0"/>
              <a:t> die </a:t>
            </a:r>
            <a:r>
              <a:rPr lang="en-US" baseline="0" dirty="0" err="1"/>
              <a:t>gleiche</a:t>
            </a:r>
            <a:r>
              <a:rPr lang="en-US" baseline="0" dirty="0"/>
              <a:t> Message</a:t>
            </a:r>
          </a:p>
          <a:p>
            <a:endParaRPr lang="en-US" baseline="0" dirty="0"/>
          </a:p>
          <a:p>
            <a:r>
              <a:rPr lang="en-US" baseline="0" dirty="0" err="1"/>
              <a:t>Jetzt</a:t>
            </a:r>
            <a:r>
              <a:rPr lang="en-US" baseline="0" dirty="0"/>
              <a:t> </a:t>
            </a:r>
            <a:r>
              <a:rPr lang="en-US" baseline="0" dirty="0" err="1"/>
              <a:t>haben</a:t>
            </a:r>
            <a:r>
              <a:rPr lang="en-US" baseline="0" dirty="0"/>
              <a:t> </a:t>
            </a:r>
            <a:r>
              <a:rPr lang="en-US" baseline="0" dirty="0" err="1"/>
              <a:t>wir</a:t>
            </a:r>
            <a:r>
              <a:rPr lang="en-US" baseline="0" dirty="0"/>
              <a:t> </a:t>
            </a:r>
            <a:r>
              <a:rPr lang="en-US" baseline="0" dirty="0" err="1"/>
              <a:t>Digitale</a:t>
            </a:r>
            <a:r>
              <a:rPr lang="en-US" baseline="0" dirty="0"/>
              <a:t> </a:t>
            </a:r>
            <a:r>
              <a:rPr lang="en-US" baseline="0" dirty="0" err="1"/>
              <a:t>Kanäle</a:t>
            </a:r>
            <a:r>
              <a:rPr lang="en-US" baseline="0" dirty="0"/>
              <a:t>, </a:t>
            </a:r>
            <a:r>
              <a:rPr lang="en-US" baseline="0" dirty="0" err="1"/>
              <a:t>aber</a:t>
            </a:r>
            <a:r>
              <a:rPr lang="en-US" baseline="0" dirty="0"/>
              <a:t> das </a:t>
            </a:r>
            <a:r>
              <a:rPr lang="en-US" baseline="0" dirty="0" err="1"/>
              <a:t>Mindet</a:t>
            </a:r>
            <a:r>
              <a:rPr lang="en-US" baseline="0" dirty="0"/>
              <a:t> </a:t>
            </a:r>
            <a:r>
              <a:rPr lang="en-US" baseline="0" dirty="0" err="1"/>
              <a:t>ist</a:t>
            </a:r>
            <a:r>
              <a:rPr lang="en-US" baseline="0" dirty="0"/>
              <a:t> </a:t>
            </a:r>
            <a:r>
              <a:rPr lang="en-US" baseline="0" dirty="0" err="1"/>
              <a:t>immer</a:t>
            </a:r>
            <a:r>
              <a:rPr lang="en-US" baseline="0" dirty="0"/>
              <a:t> </a:t>
            </a:r>
            <a:r>
              <a:rPr lang="en-US" baseline="0" dirty="0" err="1"/>
              <a:t>noch</a:t>
            </a:r>
            <a:r>
              <a:rPr lang="en-US" baseline="0" dirty="0"/>
              <a:t> das </a:t>
            </a:r>
            <a:r>
              <a:rPr lang="en-US" baseline="0" dirty="0" err="1"/>
              <a:t>Gleiche</a:t>
            </a:r>
            <a:r>
              <a:rPr lang="en-US" baseline="0" dirty="0"/>
              <a:t>. Ich </a:t>
            </a:r>
            <a:r>
              <a:rPr lang="en-US" baseline="0" dirty="0" err="1"/>
              <a:t>mach</a:t>
            </a:r>
            <a:r>
              <a:rPr lang="en-US" baseline="0" dirty="0"/>
              <a:t> </a:t>
            </a:r>
            <a:r>
              <a:rPr lang="en-US" baseline="0" dirty="0" err="1"/>
              <a:t>mir</a:t>
            </a:r>
            <a:r>
              <a:rPr lang="en-US" baseline="0" dirty="0"/>
              <a:t> </a:t>
            </a:r>
            <a:r>
              <a:rPr lang="en-US" baseline="0" dirty="0" err="1"/>
              <a:t>einen</a:t>
            </a:r>
            <a:r>
              <a:rPr lang="en-US" baseline="0" dirty="0"/>
              <a:t> Plan und </a:t>
            </a:r>
            <a:r>
              <a:rPr lang="en-US" baseline="0" dirty="0" err="1"/>
              <a:t>hau</a:t>
            </a:r>
            <a:r>
              <a:rPr lang="en-US" baseline="0" dirty="0"/>
              <a:t> den </a:t>
            </a:r>
            <a:r>
              <a:rPr lang="en-US" baseline="0" dirty="0" err="1"/>
              <a:t>raus</a:t>
            </a:r>
            <a:r>
              <a:rPr lang="en-US" baseline="0" dirty="0"/>
              <a:t> an </a:t>
            </a:r>
            <a:r>
              <a:rPr lang="en-US" baseline="0" dirty="0" err="1"/>
              <a:t>alle</a:t>
            </a:r>
            <a:endParaRPr lang="de-DE" dirty="0"/>
          </a:p>
        </p:txBody>
      </p:sp>
    </p:spTree>
    <p:extLst>
      <p:ext uri="{BB962C8B-B14F-4D97-AF65-F5344CB8AC3E}">
        <p14:creationId xmlns:p14="http://schemas.microsoft.com/office/powerpoint/2010/main" val="1523617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737636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solidFill>
                  <a:srgbClr val="9AAC46"/>
                </a:solidFill>
                <a:latin typeface="+mj-lt"/>
              </a:defRPr>
            </a:lvl1pPr>
          </a:lstStyle>
          <a:p>
            <a:r>
              <a:rPr lang="de-DE" dirty="0"/>
              <a:t>Titelmasterformat durch Klicken bearbeiten</a:t>
            </a:r>
          </a:p>
        </p:txBody>
      </p:sp>
      <p:sp>
        <p:nvSpPr>
          <p:cNvPr id="3" name="Untertitel 2"/>
          <p:cNvSpPr>
            <a:spLocks noGrp="1"/>
          </p:cNvSpPr>
          <p:nvPr>
            <p:ph type="subTitle" idx="1"/>
          </p:nvPr>
        </p:nvSpPr>
        <p:spPr>
          <a:xfrm>
            <a:off x="1524000" y="3602037"/>
            <a:ext cx="9144000" cy="201195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Tree>
    <p:extLst>
      <p:ext uri="{BB962C8B-B14F-4D97-AF65-F5344CB8AC3E}">
        <p14:creationId xmlns:p14="http://schemas.microsoft.com/office/powerpoint/2010/main" val="2666774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9AAC46"/>
                </a:solidFill>
              </a:defRPr>
            </a:lvl1pPr>
          </a:lstStyle>
          <a:p>
            <a:r>
              <a:rPr lang="de-DE" dirty="0"/>
              <a:t>Titelmasterformat durch Klicken bearbeiten</a:t>
            </a:r>
          </a:p>
        </p:txBody>
      </p:sp>
      <p:sp>
        <p:nvSpPr>
          <p:cNvPr id="3" name="Vertikaler Textplatzhalter 2"/>
          <p:cNvSpPr>
            <a:spLocks noGrp="1"/>
          </p:cNvSpPr>
          <p:nvPr>
            <p:ph type="body" orient="vert" idx="1"/>
          </p:nvPr>
        </p:nvSpPr>
        <p:spPr>
          <a:xfrm>
            <a:off x="838200" y="1825625"/>
            <a:ext cx="10515600" cy="3873426"/>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500105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323294"/>
          </a:xfrm>
        </p:spPr>
        <p:txBody>
          <a:bodyPr vert="eaVert"/>
          <a:lstStyle>
            <a:lvl1pPr>
              <a:defRPr>
                <a:solidFill>
                  <a:srgbClr val="9AAC46"/>
                </a:solidFill>
              </a:defRPr>
            </a:lvl1pPr>
          </a:lstStyle>
          <a:p>
            <a:r>
              <a:rPr lang="de-DE" dirty="0"/>
              <a:t>Titelmasterformat durch Klicken bearbeiten</a:t>
            </a:r>
          </a:p>
        </p:txBody>
      </p:sp>
      <p:sp>
        <p:nvSpPr>
          <p:cNvPr id="3" name="Vertikaler Textplatzhalter 2"/>
          <p:cNvSpPr>
            <a:spLocks noGrp="1"/>
          </p:cNvSpPr>
          <p:nvPr>
            <p:ph type="body" orient="vert" idx="1"/>
          </p:nvPr>
        </p:nvSpPr>
        <p:spPr>
          <a:xfrm>
            <a:off x="838200" y="365125"/>
            <a:ext cx="7734300" cy="5323294"/>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8286772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36">
    <p:spTree>
      <p:nvGrpSpPr>
        <p:cNvPr id="1" name=""/>
        <p:cNvGrpSpPr/>
        <p:nvPr/>
      </p:nvGrpSpPr>
      <p:grpSpPr>
        <a:xfrm>
          <a:off x="0" y="0"/>
          <a:ext cx="0" cy="0"/>
          <a:chOff x="0" y="0"/>
          <a:chExt cx="0" cy="0"/>
        </a:xfrm>
      </p:grpSpPr>
      <p:sp>
        <p:nvSpPr>
          <p:cNvPr id="76" name="Shape 76"/>
          <p:cNvSpPr>
            <a:spLocks noGrp="1"/>
          </p:cNvSpPr>
          <p:nvPr>
            <p:ph type="sldNum" sz="quarter" idx="2"/>
          </p:nvPr>
        </p:nvSpPr>
        <p:spPr>
          <a:prstGeom prst="rect">
            <a:avLst/>
          </a:prstGeom>
        </p:spPr>
        <p:txBody>
          <a:bodyPr/>
          <a:lstStyle/>
          <a:p>
            <a:pPr defTabSz="292100"/>
            <a:fld id="{86CB4B4D-7CA3-9044-876B-883B54F8677D}" type="slidenum">
              <a:rPr lang="de-DE" kern="0" smtClean="0"/>
              <a:pPr defTabSz="292100"/>
              <a:t>‹#›</a:t>
            </a:fld>
            <a:endParaRPr lang="de-DE" kern="0"/>
          </a:p>
        </p:txBody>
      </p:sp>
    </p:spTree>
    <p:extLst>
      <p:ext uri="{BB962C8B-B14F-4D97-AF65-F5344CB8AC3E}">
        <p14:creationId xmlns:p14="http://schemas.microsoft.com/office/powerpoint/2010/main" val="2299606375"/>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0309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29606" y="3140223"/>
            <a:ext cx="5709687" cy="2069731"/>
          </a:xfrm>
          <a:prstGeom prst="rect">
            <a:avLst/>
          </a:prstGeom>
        </p:spPr>
        <p:txBody>
          <a:bodyPr/>
          <a:lstStyle>
            <a:lvl1pPr>
              <a:defRPr>
                <a:solidFill>
                  <a:schemeClr val="tx1">
                    <a:lumMod val="65000"/>
                    <a:lumOff val="35000"/>
                  </a:schemeClr>
                </a:solidFill>
              </a:defRPr>
            </a:lvl1pPr>
          </a:lstStyle>
          <a:p>
            <a:r>
              <a:rPr lang="de-DE" dirty="0"/>
              <a:t>Beispieltitel</a:t>
            </a:r>
          </a:p>
        </p:txBody>
      </p:sp>
    </p:spTree>
    <p:extLst>
      <p:ext uri="{BB962C8B-B14F-4D97-AF65-F5344CB8AC3E}">
        <p14:creationId xmlns:p14="http://schemas.microsoft.com/office/powerpoint/2010/main" val="36573152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9AAC46"/>
                </a:solidFill>
              </a:defRPr>
            </a:lvl1pPr>
          </a:lstStyle>
          <a:p>
            <a:r>
              <a:rPr lang="de-DE" dirty="0"/>
              <a:t>Titelmasterformat durch Klicken bearbeiten</a:t>
            </a:r>
          </a:p>
        </p:txBody>
      </p:sp>
      <p:sp>
        <p:nvSpPr>
          <p:cNvPr id="3" name="Inhaltsplatzhalter 2"/>
          <p:cNvSpPr>
            <a:spLocks noGrp="1"/>
          </p:cNvSpPr>
          <p:nvPr>
            <p:ph idx="1"/>
          </p:nvPr>
        </p:nvSpPr>
        <p:spPr>
          <a:xfrm>
            <a:off x="838200" y="1825625"/>
            <a:ext cx="10515600" cy="399038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457603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36">
    <p:spTree>
      <p:nvGrpSpPr>
        <p:cNvPr id="1" name=""/>
        <p:cNvGrpSpPr/>
        <p:nvPr/>
      </p:nvGrpSpPr>
      <p:grpSpPr>
        <a:xfrm>
          <a:off x="0" y="0"/>
          <a:ext cx="0" cy="0"/>
          <a:chOff x="0" y="0"/>
          <a:chExt cx="0" cy="0"/>
        </a:xfrm>
      </p:grpSpPr>
      <p:sp>
        <p:nvSpPr>
          <p:cNvPr id="76" name="Shape 76"/>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2528692585"/>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44">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1740998"/>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elfolie">
    <p:spTree>
      <p:nvGrpSpPr>
        <p:cNvPr id="1" name=""/>
        <p:cNvGrpSpPr/>
        <p:nvPr/>
      </p:nvGrpSpPr>
      <p:grpSpPr>
        <a:xfrm>
          <a:off x="0" y="0"/>
          <a:ext cx="0" cy="0"/>
          <a:chOff x="0" y="0"/>
          <a:chExt cx="0" cy="0"/>
        </a:xfrm>
      </p:grpSpPr>
      <p:sp>
        <p:nvSpPr>
          <p:cNvPr id="2" name="Titel 1"/>
          <p:cNvSpPr>
            <a:spLocks noGrp="1"/>
          </p:cNvSpPr>
          <p:nvPr>
            <p:ph type="ctrTitle" hasCustomPrompt="1"/>
          </p:nvPr>
        </p:nvSpPr>
        <p:spPr>
          <a:xfrm>
            <a:off x="3497943" y="610455"/>
            <a:ext cx="5196114" cy="757130"/>
          </a:xfrm>
          <a:noFill/>
        </p:spPr>
        <p:txBody>
          <a:bodyPr wrap="square" anchor="ctr" anchorCtr="0">
            <a:spAutoFit/>
          </a:bodyPr>
          <a:lstStyle>
            <a:lvl1pPr algn="ctr">
              <a:defRPr sz="4800">
                <a:solidFill>
                  <a:schemeClr val="bg1"/>
                </a:solidFill>
              </a:defRPr>
            </a:lvl1pPr>
          </a:lstStyle>
          <a:p>
            <a:r>
              <a:rPr lang="de-DE" dirty="0"/>
              <a:t>Headline</a:t>
            </a:r>
            <a:endParaRPr lang="de-AT" dirty="0"/>
          </a:p>
        </p:txBody>
      </p:sp>
      <p:sp>
        <p:nvSpPr>
          <p:cNvPr id="7" name="Bildplatzhalter 6"/>
          <p:cNvSpPr>
            <a:spLocks noGrp="1"/>
          </p:cNvSpPr>
          <p:nvPr>
            <p:ph type="pic" sz="quarter" idx="10"/>
          </p:nvPr>
        </p:nvSpPr>
        <p:spPr>
          <a:xfrm>
            <a:off x="0" y="2625753"/>
            <a:ext cx="12192000" cy="3852000"/>
          </a:xfrm>
        </p:spPr>
        <p:txBody>
          <a:bodyPr/>
          <a:lstStyle/>
          <a:p>
            <a:r>
              <a:rPr lang="de-DE"/>
              <a:t>Bild durch Klicken auf Symbol hinzufügen</a:t>
            </a:r>
            <a:endParaRPr lang="de-AT"/>
          </a:p>
        </p:txBody>
      </p:sp>
      <p:sp>
        <p:nvSpPr>
          <p:cNvPr id="8" name="Shape 1166"/>
          <p:cNvSpPr/>
          <p:nvPr userDrawn="1"/>
        </p:nvSpPr>
        <p:spPr>
          <a:xfrm>
            <a:off x="9936297" y="6637088"/>
            <a:ext cx="2135460" cy="15388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r">
              <a:defRPr sz="2200">
                <a:solidFill>
                  <a:srgbClr val="333333"/>
                </a:solidFill>
                <a:latin typeface="Source Sans Pro Light"/>
                <a:ea typeface="Source Sans Pro Light"/>
                <a:cs typeface="Source Sans Pro Light"/>
                <a:sym typeface="Source Sans Pro Light"/>
              </a:defRPr>
            </a:lvl1pPr>
          </a:lstStyle>
          <a:p>
            <a:pPr>
              <a:defRPr sz="1800">
                <a:solidFill>
                  <a:srgbClr val="000000"/>
                </a:solidFill>
              </a:defRPr>
            </a:pPr>
            <a:r>
              <a:rPr lang="en-US" sz="1000" dirty="0">
                <a:solidFill>
                  <a:srgbClr val="000000"/>
                </a:solidFill>
                <a:latin typeface="+mn-lt"/>
              </a:rPr>
              <a:t>A company</a:t>
            </a:r>
            <a:r>
              <a:rPr lang="en-US" sz="1000" baseline="0" dirty="0">
                <a:solidFill>
                  <a:srgbClr val="000000"/>
                </a:solidFill>
                <a:latin typeface="+mn-lt"/>
              </a:rPr>
              <a:t> of the pmOne Group</a:t>
            </a:r>
            <a:endParaRPr sz="1000" dirty="0">
              <a:solidFill>
                <a:srgbClr val="000000"/>
              </a:solidFill>
              <a:latin typeface="+mn-lt"/>
            </a:endParaRPr>
          </a:p>
        </p:txBody>
      </p:sp>
      <p:sp>
        <p:nvSpPr>
          <p:cNvPr id="9" name="Rechteck 8"/>
          <p:cNvSpPr/>
          <p:nvPr userDrawn="1"/>
        </p:nvSpPr>
        <p:spPr>
          <a:xfrm>
            <a:off x="3898084" y="1778465"/>
            <a:ext cx="4395831" cy="461394"/>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AT" sz="1400" dirty="0">
                <a:solidFill>
                  <a:schemeClr val="bg1"/>
                </a:solidFill>
              </a:rPr>
              <a:t>BY</a:t>
            </a:r>
            <a:r>
              <a:rPr lang="de-AT" sz="1400" baseline="0" dirty="0">
                <a:solidFill>
                  <a:schemeClr val="bg1"/>
                </a:solidFill>
              </a:rPr>
              <a:t> </a:t>
            </a:r>
            <a:r>
              <a:rPr lang="de-AT" b="1" baseline="0" dirty="0">
                <a:solidFill>
                  <a:schemeClr val="bg1"/>
                </a:solidFill>
              </a:rPr>
              <a:t>PMONE ANALYTICS</a:t>
            </a:r>
            <a:endParaRPr lang="de-AT" b="1" dirty="0">
              <a:solidFill>
                <a:schemeClr val="bg1"/>
              </a:solidFill>
            </a:endParaRPr>
          </a:p>
        </p:txBody>
      </p:sp>
    </p:spTree>
    <p:extLst>
      <p:ext uri="{BB962C8B-B14F-4D97-AF65-F5344CB8AC3E}">
        <p14:creationId xmlns:p14="http://schemas.microsoft.com/office/powerpoint/2010/main" val="1390318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xtfolie">
    <p:spTree>
      <p:nvGrpSpPr>
        <p:cNvPr id="1" name=""/>
        <p:cNvGrpSpPr/>
        <p:nvPr/>
      </p:nvGrpSpPr>
      <p:grpSpPr>
        <a:xfrm>
          <a:off x="0" y="0"/>
          <a:ext cx="0" cy="0"/>
          <a:chOff x="0" y="0"/>
          <a:chExt cx="0" cy="0"/>
        </a:xfrm>
      </p:grpSpPr>
      <p:sp>
        <p:nvSpPr>
          <p:cNvPr id="4" name="Textplatzhalter 2"/>
          <p:cNvSpPr>
            <a:spLocks noGrp="1"/>
          </p:cNvSpPr>
          <p:nvPr>
            <p:ph idx="1"/>
          </p:nvPr>
        </p:nvSpPr>
        <p:spPr>
          <a:xfrm>
            <a:off x="838200" y="1376855"/>
            <a:ext cx="10515600" cy="4800108"/>
          </a:xfrm>
          <a:prstGeom prst="rect">
            <a:avLst/>
          </a:prstGeom>
        </p:spPr>
        <p:txBody>
          <a:bodyPr vert="horz" lIns="91440" tIns="45720" rIns="91440" bIns="45720" rtlCol="0">
            <a:normAutofit/>
          </a:bodyPr>
          <a:lstStyle/>
          <a:p>
            <a:pPr lvl="0"/>
            <a:r>
              <a:rPr lang="de-DE"/>
              <a:t>Textmasterformat bearbeiten</a:t>
            </a:r>
          </a:p>
        </p:txBody>
      </p:sp>
      <p:sp>
        <p:nvSpPr>
          <p:cNvPr id="6" name="Foliennummernplatzhalter 5"/>
          <p:cNvSpPr>
            <a:spLocks noGrp="1"/>
          </p:cNvSpPr>
          <p:nvPr>
            <p:ph type="sldNum" sz="quarter" idx="10"/>
          </p:nvPr>
        </p:nvSpPr>
        <p:spPr/>
        <p:txBody>
          <a:bodyPr/>
          <a:lstStyle/>
          <a:p>
            <a:fld id="{B8C75359-B701-49C7-9251-8E1EA37F5328}" type="slidenum">
              <a:rPr lang="de-AT" smtClean="0"/>
              <a:pPr/>
              <a:t>‹#›</a:t>
            </a:fld>
            <a:endParaRPr lang="de-AT" dirty="0"/>
          </a:p>
        </p:txBody>
      </p:sp>
      <p:sp>
        <p:nvSpPr>
          <p:cNvPr id="5" name="Titel 4"/>
          <p:cNvSpPr>
            <a:spLocks noGrp="1"/>
          </p:cNvSpPr>
          <p:nvPr>
            <p:ph type="title"/>
          </p:nvPr>
        </p:nvSpPr>
        <p:spPr/>
        <p:txBody>
          <a:bodyPr/>
          <a:lstStyle/>
          <a:p>
            <a:r>
              <a:rPr lang="de-DE"/>
              <a:t>Titelmasterformat durch Klicken bearbeiten</a:t>
            </a:r>
            <a:endParaRPr lang="de-AT"/>
          </a:p>
        </p:txBody>
      </p:sp>
    </p:spTree>
    <p:extLst>
      <p:ext uri="{BB962C8B-B14F-4D97-AF65-F5344CB8AC3E}">
        <p14:creationId xmlns:p14="http://schemas.microsoft.com/office/powerpoint/2010/main" val="3189284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9AAC46"/>
                </a:solidFill>
              </a:defRPr>
            </a:lvl1pPr>
          </a:lstStyle>
          <a:p>
            <a:r>
              <a:rPr lang="de-DE" dirty="0"/>
              <a:t>Titelmasterformat durch Klicken bearbeiten</a:t>
            </a:r>
          </a:p>
        </p:txBody>
      </p:sp>
      <p:sp>
        <p:nvSpPr>
          <p:cNvPr id="3" name="Inhaltsplatzhalter 2"/>
          <p:cNvSpPr>
            <a:spLocks noGrp="1"/>
          </p:cNvSpPr>
          <p:nvPr>
            <p:ph idx="1"/>
          </p:nvPr>
        </p:nvSpPr>
        <p:spPr>
          <a:xfrm>
            <a:off x="838200" y="1825625"/>
            <a:ext cx="10515600" cy="399038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578114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Leere Folie">
    <p:spTree>
      <p:nvGrpSpPr>
        <p:cNvPr id="1" name=""/>
        <p:cNvGrpSpPr/>
        <p:nvPr/>
      </p:nvGrpSpPr>
      <p:grpSpPr>
        <a:xfrm>
          <a:off x="0" y="0"/>
          <a:ext cx="0" cy="0"/>
          <a:chOff x="0" y="0"/>
          <a:chExt cx="0" cy="0"/>
        </a:xfrm>
      </p:grpSpPr>
      <p:sp>
        <p:nvSpPr>
          <p:cNvPr id="4" name="Foliennummernplatzhalter 3"/>
          <p:cNvSpPr>
            <a:spLocks noGrp="1"/>
          </p:cNvSpPr>
          <p:nvPr>
            <p:ph type="sldNum" sz="quarter" idx="10"/>
          </p:nvPr>
        </p:nvSpPr>
        <p:spPr/>
        <p:txBody>
          <a:bodyPr/>
          <a:lstStyle/>
          <a:p>
            <a:fld id="{B8C75359-B701-49C7-9251-8E1EA37F5328}" type="slidenum">
              <a:rPr lang="de-AT" smtClean="0"/>
              <a:pPr/>
              <a:t>‹#›</a:t>
            </a:fld>
            <a:endParaRPr lang="de-AT" dirty="0"/>
          </a:p>
        </p:txBody>
      </p:sp>
      <p:sp>
        <p:nvSpPr>
          <p:cNvPr id="5" name="Titel 4"/>
          <p:cNvSpPr>
            <a:spLocks noGrp="1"/>
          </p:cNvSpPr>
          <p:nvPr>
            <p:ph type="title"/>
          </p:nvPr>
        </p:nvSpPr>
        <p:spPr/>
        <p:txBody>
          <a:bodyPr/>
          <a:lstStyle/>
          <a:p>
            <a:r>
              <a:rPr lang="de-DE"/>
              <a:t>Titelmasterformat durch Klicken bearbeiten</a:t>
            </a:r>
            <a:endParaRPr lang="de-AT"/>
          </a:p>
        </p:txBody>
      </p:sp>
    </p:spTree>
    <p:extLst>
      <p:ext uri="{BB962C8B-B14F-4D97-AF65-F5344CB8AC3E}">
        <p14:creationId xmlns:p14="http://schemas.microsoft.com/office/powerpoint/2010/main" val="5138835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Leer">
    <p:spTree>
      <p:nvGrpSpPr>
        <p:cNvPr id="1" name=""/>
        <p:cNvGrpSpPr/>
        <p:nvPr/>
      </p:nvGrpSpPr>
      <p:grpSpPr>
        <a:xfrm>
          <a:off x="0" y="0"/>
          <a:ext cx="0" cy="0"/>
          <a:chOff x="0" y="0"/>
          <a:chExt cx="0" cy="0"/>
        </a:xfrm>
      </p:grpSpPr>
      <p:sp>
        <p:nvSpPr>
          <p:cNvPr id="5" name="Rechteck 4"/>
          <p:cNvSpPr>
            <a:spLocks noChangeAspect="1"/>
          </p:cNvSpPr>
          <p:nvPr/>
        </p:nvSpPr>
        <p:spPr>
          <a:xfrm>
            <a:off x="11700000" y="6394912"/>
            <a:ext cx="492000" cy="288000"/>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6" name="Foliennummernplatzhalter 5"/>
          <p:cNvSpPr>
            <a:spLocks noGrp="1"/>
          </p:cNvSpPr>
          <p:nvPr>
            <p:ph type="sldNum" sz="quarter" idx="4"/>
          </p:nvPr>
        </p:nvSpPr>
        <p:spPr>
          <a:xfrm>
            <a:off x="11700000" y="6356349"/>
            <a:ext cx="492000" cy="365125"/>
          </a:xfrm>
          <a:prstGeom prst="rect">
            <a:avLst/>
          </a:prstGeom>
        </p:spPr>
        <p:txBody>
          <a:bodyPr vert="horz" lIns="91440" tIns="45720" rIns="91440" bIns="45720" rtlCol="0" anchor="ctr"/>
          <a:lstStyle>
            <a:lvl1pPr algn="r">
              <a:defRPr sz="1400">
                <a:solidFill>
                  <a:schemeClr val="bg1"/>
                </a:solidFill>
              </a:defRPr>
            </a:lvl1pPr>
          </a:lstStyle>
          <a:p>
            <a:fld id="{B8C75359-B701-49C7-9251-8E1EA37F5328}" type="slidenum">
              <a:rPr lang="de-AT" smtClean="0"/>
              <a:pPr/>
              <a:t>‹#›</a:t>
            </a:fld>
            <a:endParaRPr lang="de-AT" dirty="0"/>
          </a:p>
        </p:txBody>
      </p:sp>
      <p:sp>
        <p:nvSpPr>
          <p:cNvPr id="7" name="Shape 1166"/>
          <p:cNvSpPr/>
          <p:nvPr/>
        </p:nvSpPr>
        <p:spPr>
          <a:xfrm>
            <a:off x="9407791" y="6460919"/>
            <a:ext cx="2135460" cy="15388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r">
              <a:defRPr sz="2200">
                <a:solidFill>
                  <a:srgbClr val="333333"/>
                </a:solidFill>
                <a:latin typeface="Source Sans Pro Light"/>
                <a:ea typeface="Source Sans Pro Light"/>
                <a:cs typeface="Source Sans Pro Light"/>
                <a:sym typeface="Source Sans Pro Light"/>
              </a:defRPr>
            </a:lvl1pPr>
          </a:lstStyle>
          <a:p>
            <a:pPr>
              <a:defRPr sz="1800">
                <a:solidFill>
                  <a:srgbClr val="000000"/>
                </a:solidFill>
              </a:defRPr>
            </a:pPr>
            <a:r>
              <a:rPr lang="en-US" sz="1000" dirty="0">
                <a:solidFill>
                  <a:schemeClr val="tx1">
                    <a:lumMod val="75000"/>
                    <a:lumOff val="25000"/>
                  </a:schemeClr>
                </a:solidFill>
                <a:latin typeface="+mn-lt"/>
              </a:rPr>
              <a:t>Copyright by </a:t>
            </a:r>
            <a:r>
              <a:rPr lang="en-US" sz="1000" dirty="0" err="1">
                <a:solidFill>
                  <a:schemeClr val="tx1">
                    <a:lumMod val="75000"/>
                    <a:lumOff val="25000"/>
                  </a:schemeClr>
                </a:solidFill>
                <a:latin typeface="+mn-lt"/>
              </a:rPr>
              <a:t>pmOne</a:t>
            </a:r>
            <a:r>
              <a:rPr lang="en-US" sz="1000" dirty="0">
                <a:solidFill>
                  <a:schemeClr val="tx1">
                    <a:lumMod val="75000"/>
                    <a:lumOff val="25000"/>
                  </a:schemeClr>
                </a:solidFill>
                <a:latin typeface="+mn-lt"/>
              </a:rPr>
              <a:t> Analytics</a:t>
            </a:r>
            <a:endParaRPr sz="1000" dirty="0">
              <a:solidFill>
                <a:schemeClr val="tx1">
                  <a:lumMod val="75000"/>
                  <a:lumOff val="25000"/>
                </a:schemeClr>
              </a:solidFill>
              <a:latin typeface="+mn-lt"/>
            </a:endParaRPr>
          </a:p>
        </p:txBody>
      </p:sp>
    </p:spTree>
    <p:extLst>
      <p:ext uri="{BB962C8B-B14F-4D97-AF65-F5344CB8AC3E}">
        <p14:creationId xmlns:p14="http://schemas.microsoft.com/office/powerpoint/2010/main" val="18937297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Blank_Full">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88885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2_Leere Folie">
    <p:bg>
      <p:bgPr>
        <a:solidFill>
          <a:srgbClr val="009FE3"/>
        </a:solidFill>
        <a:effectLst/>
      </p:bgPr>
    </p:bg>
    <p:spTree>
      <p:nvGrpSpPr>
        <p:cNvPr id="1" name=""/>
        <p:cNvGrpSpPr/>
        <p:nvPr/>
      </p:nvGrpSpPr>
      <p:grpSpPr>
        <a:xfrm>
          <a:off x="0" y="0"/>
          <a:ext cx="0" cy="0"/>
          <a:chOff x="0" y="0"/>
          <a:chExt cx="0" cy="0"/>
        </a:xfrm>
      </p:grpSpPr>
      <p:sp>
        <p:nvSpPr>
          <p:cNvPr id="4" name="Titel 3"/>
          <p:cNvSpPr>
            <a:spLocks noGrp="1"/>
          </p:cNvSpPr>
          <p:nvPr>
            <p:ph type="title"/>
          </p:nvPr>
        </p:nvSpPr>
        <p:spPr>
          <a:xfrm>
            <a:off x="847725" y="3230715"/>
            <a:ext cx="9163050" cy="468000"/>
          </a:xfrm>
        </p:spPr>
        <p:txBody>
          <a:bodyPr/>
          <a:lstStyle>
            <a:lvl1pPr>
              <a:defRPr>
                <a:solidFill>
                  <a:schemeClr val="bg1"/>
                </a:solidFill>
              </a:defRPr>
            </a:lvl1pPr>
          </a:lstStyle>
          <a:p>
            <a:r>
              <a:rPr lang="de-DE"/>
              <a:t>Titelmasterformat durch Klicken bearbeiten</a:t>
            </a:r>
            <a:endParaRPr lang="de-AT" dirty="0"/>
          </a:p>
        </p:txBody>
      </p:sp>
      <p:sp>
        <p:nvSpPr>
          <p:cNvPr id="5" name="Rechteck 4"/>
          <p:cNvSpPr>
            <a:spLocks noChangeAspect="1"/>
          </p:cNvSpPr>
          <p:nvPr userDrawn="1"/>
        </p:nvSpPr>
        <p:spPr>
          <a:xfrm>
            <a:off x="0" y="3195000"/>
            <a:ext cx="799500" cy="4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6638954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3_Leere Folie">
    <p:bg>
      <p:bgPr>
        <a:solidFill>
          <a:srgbClr val="F8F8F8"/>
        </a:solidFill>
        <a:effectLst/>
      </p:bgPr>
    </p:bg>
    <p:spTree>
      <p:nvGrpSpPr>
        <p:cNvPr id="1" name=""/>
        <p:cNvGrpSpPr/>
        <p:nvPr/>
      </p:nvGrpSpPr>
      <p:grpSpPr>
        <a:xfrm>
          <a:off x="0" y="0"/>
          <a:ext cx="0" cy="0"/>
          <a:chOff x="0" y="0"/>
          <a:chExt cx="0" cy="0"/>
        </a:xfrm>
      </p:grpSpPr>
      <p:sp>
        <p:nvSpPr>
          <p:cNvPr id="4" name="Titel 3"/>
          <p:cNvSpPr>
            <a:spLocks noGrp="1"/>
          </p:cNvSpPr>
          <p:nvPr>
            <p:ph type="title"/>
          </p:nvPr>
        </p:nvSpPr>
        <p:spPr>
          <a:xfrm>
            <a:off x="847725" y="3230715"/>
            <a:ext cx="9163050" cy="468000"/>
          </a:xfrm>
        </p:spPr>
        <p:txBody>
          <a:bodyPr/>
          <a:lstStyle>
            <a:lvl1pPr>
              <a:defRPr>
                <a:solidFill>
                  <a:srgbClr val="404040"/>
                </a:solidFill>
              </a:defRPr>
            </a:lvl1pPr>
          </a:lstStyle>
          <a:p>
            <a:r>
              <a:rPr lang="de-DE"/>
              <a:t>Titelmasterformat durch Klicken bearbeiten</a:t>
            </a:r>
            <a:endParaRPr lang="de-AT" dirty="0"/>
          </a:p>
        </p:txBody>
      </p:sp>
      <p:sp>
        <p:nvSpPr>
          <p:cNvPr id="5" name="Rechteck 4"/>
          <p:cNvSpPr>
            <a:spLocks noChangeAspect="1"/>
          </p:cNvSpPr>
          <p:nvPr userDrawn="1"/>
        </p:nvSpPr>
        <p:spPr>
          <a:xfrm>
            <a:off x="0" y="3195000"/>
            <a:ext cx="799500" cy="468000"/>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Tree>
    <p:extLst>
      <p:ext uri="{BB962C8B-B14F-4D97-AF65-F5344CB8AC3E}">
        <p14:creationId xmlns:p14="http://schemas.microsoft.com/office/powerpoint/2010/main" val="12619029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hanks">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 y="1210564"/>
            <a:ext cx="12191998" cy="5656082"/>
          </a:xfrm>
          <a:prstGeom prst="rect">
            <a:avLst/>
          </a:prstGeom>
        </p:spPr>
      </p:pic>
    </p:spTree>
    <p:extLst>
      <p:ext uri="{BB962C8B-B14F-4D97-AF65-F5344CB8AC3E}">
        <p14:creationId xmlns:p14="http://schemas.microsoft.com/office/powerpoint/2010/main" val="35397675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Endfolie">
    <p:spTree>
      <p:nvGrpSpPr>
        <p:cNvPr id="1" name=""/>
        <p:cNvGrpSpPr/>
        <p:nvPr/>
      </p:nvGrpSpPr>
      <p:grpSpPr>
        <a:xfrm>
          <a:off x="0" y="0"/>
          <a:ext cx="0" cy="0"/>
          <a:chOff x="0" y="0"/>
          <a:chExt cx="0" cy="0"/>
        </a:xfrm>
      </p:grpSpPr>
      <p:pic>
        <p:nvPicPr>
          <p:cNvPr id="6" name="tumblr_myp93odkni1st5lhmo1_1280.jpg"/>
          <p:cNvPicPr/>
          <p:nvPr userDrawn="1"/>
        </p:nvPicPr>
        <p:blipFill>
          <a:blip r:embed="rId2">
            <a:extLst/>
          </a:blip>
          <a:srcRect l="4739" t="5836" r="4551" b="25825"/>
          <a:stretch>
            <a:fillRect/>
          </a:stretch>
        </p:blipFill>
        <p:spPr>
          <a:xfrm>
            <a:off x="-12700" y="-38101"/>
            <a:ext cx="12204700" cy="6896101"/>
          </a:xfrm>
          <a:prstGeom prst="rect">
            <a:avLst/>
          </a:prstGeom>
          <a:ln w="12700">
            <a:miter lim="400000"/>
          </a:ln>
        </p:spPr>
      </p:pic>
      <p:sp>
        <p:nvSpPr>
          <p:cNvPr id="7" name="Shape 1482"/>
          <p:cNvSpPr/>
          <p:nvPr userDrawn="1"/>
        </p:nvSpPr>
        <p:spPr>
          <a:xfrm>
            <a:off x="3295650" y="1574800"/>
            <a:ext cx="5637449" cy="691996"/>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009FE3"/>
          </a:solidFill>
          <a:ln w="12700">
            <a:miter lim="400000"/>
          </a:ln>
        </p:spPr>
        <p:txBody>
          <a:bodyPr lIns="19050" tIns="19050" rIns="19050" bIns="19050" anchor="ctr"/>
          <a:lstStyle/>
          <a:p>
            <a:pPr lvl="0" algn="ctr">
              <a:lnSpc>
                <a:spcPct val="100000"/>
              </a:lnSpc>
              <a:defRPr sz="1800" cap="none">
                <a:solidFill>
                  <a:srgbClr val="000000"/>
                </a:solidFill>
              </a:defRPr>
            </a:pPr>
            <a:r>
              <a:rPr lang="en-US" sz="3600" b="1" cap="small" dirty="0">
                <a:solidFill>
                  <a:schemeClr val="bg1"/>
                </a:solidFill>
                <a:latin typeface="Source Sans Pro ExtraLight" panose="020B0303030403020204" pitchFamily="34" charset="0"/>
              </a:rPr>
              <a:t>We are</a:t>
            </a:r>
            <a:r>
              <a:rPr lang="en-US" sz="3600" b="1" cap="small" dirty="0">
                <a:solidFill>
                  <a:schemeClr val="bg1"/>
                </a:solidFill>
              </a:rPr>
              <a:t> </a:t>
            </a:r>
            <a:r>
              <a:rPr lang="en-US" sz="3600" b="1" cap="small" dirty="0">
                <a:solidFill>
                  <a:schemeClr val="bg1"/>
                </a:solidFill>
                <a:latin typeface="Source Sans Pro Semibold" panose="020B0603030403020204" pitchFamily="34" charset="0"/>
              </a:rPr>
              <a:t>Big</a:t>
            </a:r>
            <a:r>
              <a:rPr lang="en-US" sz="3600" b="1" cap="small" dirty="0">
                <a:solidFill>
                  <a:schemeClr val="bg1"/>
                </a:solidFill>
              </a:rPr>
              <a:t> </a:t>
            </a:r>
            <a:r>
              <a:rPr lang="en-US" sz="3600" b="1" cap="small" dirty="0">
                <a:solidFill>
                  <a:schemeClr val="bg1"/>
                </a:solidFill>
                <a:latin typeface="Source Sans Pro ExtraLight" panose="020B0303030403020204" pitchFamily="34" charset="0"/>
              </a:rPr>
              <a:t>In</a:t>
            </a:r>
            <a:r>
              <a:rPr lang="en-US" sz="3600" b="1" cap="small" dirty="0">
                <a:solidFill>
                  <a:schemeClr val="bg1"/>
                </a:solidFill>
              </a:rPr>
              <a:t> </a:t>
            </a:r>
            <a:r>
              <a:rPr lang="en-US" sz="3600" b="1" cap="small" dirty="0">
                <a:solidFill>
                  <a:schemeClr val="bg1"/>
                </a:solidFill>
                <a:latin typeface="Source Sans Pro Semibold" panose="020B0603030403020204" pitchFamily="34" charset="0"/>
              </a:rPr>
              <a:t>Data</a:t>
            </a:r>
          </a:p>
        </p:txBody>
      </p:sp>
      <p:sp>
        <p:nvSpPr>
          <p:cNvPr id="8" name="Shape 1483"/>
          <p:cNvSpPr/>
          <p:nvPr userDrawn="1"/>
        </p:nvSpPr>
        <p:spPr>
          <a:xfrm>
            <a:off x="4483100" y="2336800"/>
            <a:ext cx="3254624" cy="69200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666666"/>
          </a:solidFill>
          <a:ln w="12700">
            <a:miter lim="400000"/>
          </a:ln>
        </p:spPr>
        <p:txBody>
          <a:bodyPr lIns="19050" tIns="19050" rIns="19050" bIns="19050" anchor="ctr"/>
          <a:lstStyle/>
          <a:p>
            <a:pPr lvl="0" algn="ctr">
              <a:lnSpc>
                <a:spcPct val="100000"/>
              </a:lnSpc>
              <a:defRPr sz="1800" b="0" cap="none">
                <a:solidFill>
                  <a:srgbClr val="000000"/>
                </a:solidFill>
              </a:defRPr>
            </a:pPr>
            <a:r>
              <a:rPr lang="en-US" sz="2800" b="0" cap="small" dirty="0" err="1">
                <a:solidFill>
                  <a:schemeClr val="bg1"/>
                </a:solidFill>
                <a:latin typeface="Source Sans Pro Light" panose="020B0403030403020204" pitchFamily="34" charset="0"/>
              </a:rPr>
              <a:t>Pmone</a:t>
            </a:r>
            <a:r>
              <a:rPr lang="en-US" sz="2800" b="0" cap="small" dirty="0">
                <a:solidFill>
                  <a:schemeClr val="bg1"/>
                </a:solidFill>
              </a:rPr>
              <a:t> </a:t>
            </a:r>
            <a:r>
              <a:rPr lang="en-US" sz="2800" b="0" cap="small" dirty="0">
                <a:solidFill>
                  <a:schemeClr val="bg1"/>
                </a:solidFill>
                <a:latin typeface="Source Sans Pro Light" panose="020B0403030403020204" pitchFamily="34" charset="0"/>
              </a:rPr>
              <a:t>Analytics</a:t>
            </a:r>
          </a:p>
        </p:txBody>
      </p:sp>
    </p:spTree>
    <p:extLst>
      <p:ext uri="{BB962C8B-B14F-4D97-AF65-F5344CB8AC3E}">
        <p14:creationId xmlns:p14="http://schemas.microsoft.com/office/powerpoint/2010/main" val="3342839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arbcodes">
    <p:spTree>
      <p:nvGrpSpPr>
        <p:cNvPr id="1" name=""/>
        <p:cNvGrpSpPr/>
        <p:nvPr/>
      </p:nvGrpSpPr>
      <p:grpSpPr>
        <a:xfrm>
          <a:off x="0" y="0"/>
          <a:ext cx="0" cy="0"/>
          <a:chOff x="0" y="0"/>
          <a:chExt cx="0" cy="0"/>
        </a:xfrm>
      </p:grpSpPr>
      <p:grpSp>
        <p:nvGrpSpPr>
          <p:cNvPr id="4" name="Gruppieren 3"/>
          <p:cNvGrpSpPr/>
          <p:nvPr/>
        </p:nvGrpSpPr>
        <p:grpSpPr>
          <a:xfrm>
            <a:off x="2853946" y="1879133"/>
            <a:ext cx="4746480" cy="4739319"/>
            <a:chOff x="12299950" y="0"/>
            <a:chExt cx="1689100" cy="2667000"/>
          </a:xfrm>
        </p:grpSpPr>
        <p:sp>
          <p:nvSpPr>
            <p:cNvPr id="5" name="Rechteck 4"/>
            <p:cNvSpPr/>
            <p:nvPr/>
          </p:nvSpPr>
          <p:spPr>
            <a:xfrm>
              <a:off x="12299950" y="0"/>
              <a:ext cx="1689100" cy="381000"/>
            </a:xfrm>
            <a:prstGeom prst="rect">
              <a:avLst/>
            </a:prstGeom>
            <a:solidFill>
              <a:srgbClr val="009F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t>Blau Logo (0,159,227)</a:t>
              </a:r>
            </a:p>
          </p:txBody>
        </p:sp>
        <p:sp>
          <p:nvSpPr>
            <p:cNvPr id="6" name="Rechteck 5"/>
            <p:cNvSpPr/>
            <p:nvPr/>
          </p:nvSpPr>
          <p:spPr>
            <a:xfrm>
              <a:off x="12299950" y="381000"/>
              <a:ext cx="1689100" cy="381000"/>
            </a:xfrm>
            <a:prstGeom prst="rect">
              <a:avLst/>
            </a:prstGeom>
            <a:solidFill>
              <a:srgbClr val="F8F8F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Hintergrund Grau (248,248,248)</a:t>
              </a:r>
            </a:p>
          </p:txBody>
        </p:sp>
        <p:sp>
          <p:nvSpPr>
            <p:cNvPr id="7" name="Rechteck 6"/>
            <p:cNvSpPr/>
            <p:nvPr/>
          </p:nvSpPr>
          <p:spPr>
            <a:xfrm>
              <a:off x="12299950" y="762000"/>
              <a:ext cx="1689100" cy="381000"/>
            </a:xfrm>
            <a:prstGeom prst="rect">
              <a:avLst/>
            </a:prstGeom>
            <a:solidFill>
              <a:srgbClr val="E3E3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Grau 10% (227,227,227)</a:t>
              </a:r>
            </a:p>
          </p:txBody>
        </p:sp>
        <p:sp>
          <p:nvSpPr>
            <p:cNvPr id="8" name="Rechteck 7"/>
            <p:cNvSpPr/>
            <p:nvPr/>
          </p:nvSpPr>
          <p:spPr>
            <a:xfrm>
              <a:off x="12299950" y="1143000"/>
              <a:ext cx="1689100" cy="381000"/>
            </a:xfrm>
            <a:prstGeom prst="rect">
              <a:avLst/>
            </a:prstGeom>
            <a:solidFill>
              <a:srgbClr val="66666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Grau 60% (102,102,102)</a:t>
              </a:r>
            </a:p>
          </p:txBody>
        </p:sp>
        <p:sp>
          <p:nvSpPr>
            <p:cNvPr id="9" name="Rechteck 8"/>
            <p:cNvSpPr/>
            <p:nvPr/>
          </p:nvSpPr>
          <p:spPr>
            <a:xfrm>
              <a:off x="12299950" y="1524000"/>
              <a:ext cx="1689100" cy="381000"/>
            </a:xfrm>
            <a:prstGeom prst="rect">
              <a:avLst/>
            </a:prstGeom>
            <a:solidFill>
              <a:srgbClr val="F2B14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Orange Alte Vorlage (242,177,70)</a:t>
              </a:r>
            </a:p>
          </p:txBody>
        </p:sp>
        <p:sp>
          <p:nvSpPr>
            <p:cNvPr id="10" name="Rechteck 9"/>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Wundermailing (40,187,184)</a:t>
              </a:r>
            </a:p>
          </p:txBody>
        </p:sp>
        <p:sp>
          <p:nvSpPr>
            <p:cNvPr id="11" name="Rechteck 10"/>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Wundermailing (40,187,184)</a:t>
              </a:r>
            </a:p>
          </p:txBody>
        </p:sp>
        <p:sp>
          <p:nvSpPr>
            <p:cNvPr id="12" name="Rechteck 11"/>
            <p:cNvSpPr/>
            <p:nvPr/>
          </p:nvSpPr>
          <p:spPr>
            <a:xfrm>
              <a:off x="12299950" y="2286000"/>
              <a:ext cx="1689100" cy="381000"/>
            </a:xfrm>
            <a:prstGeom prst="rect">
              <a:avLst/>
            </a:prstGeom>
            <a:solidFill>
              <a:srgbClr val="99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pmOne Rot (153.0.0)</a:t>
              </a:r>
            </a:p>
          </p:txBody>
        </p:sp>
      </p:grpSp>
      <p:grpSp>
        <p:nvGrpSpPr>
          <p:cNvPr id="13" name="Gruppieren 12"/>
          <p:cNvGrpSpPr/>
          <p:nvPr/>
        </p:nvGrpSpPr>
        <p:grpSpPr>
          <a:xfrm>
            <a:off x="2853946" y="1879133"/>
            <a:ext cx="4746480" cy="4739319"/>
            <a:chOff x="12299950" y="0"/>
            <a:chExt cx="1689100" cy="2667000"/>
          </a:xfrm>
        </p:grpSpPr>
        <p:sp>
          <p:nvSpPr>
            <p:cNvPr id="14" name="Rechteck 13"/>
            <p:cNvSpPr/>
            <p:nvPr/>
          </p:nvSpPr>
          <p:spPr>
            <a:xfrm>
              <a:off x="12299950" y="0"/>
              <a:ext cx="1689100" cy="381000"/>
            </a:xfrm>
            <a:prstGeom prst="rect">
              <a:avLst/>
            </a:prstGeom>
            <a:solidFill>
              <a:srgbClr val="009F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t>Blau Logo (0,159,227)</a:t>
              </a:r>
            </a:p>
          </p:txBody>
        </p:sp>
        <p:sp>
          <p:nvSpPr>
            <p:cNvPr id="15" name="Rechteck 14"/>
            <p:cNvSpPr/>
            <p:nvPr/>
          </p:nvSpPr>
          <p:spPr>
            <a:xfrm>
              <a:off x="12299950" y="381000"/>
              <a:ext cx="1689100" cy="381000"/>
            </a:xfrm>
            <a:prstGeom prst="rect">
              <a:avLst/>
            </a:prstGeom>
            <a:solidFill>
              <a:srgbClr val="F8F8F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Hintergrund Grau (248,248,248)</a:t>
              </a:r>
            </a:p>
          </p:txBody>
        </p:sp>
        <p:sp>
          <p:nvSpPr>
            <p:cNvPr id="16" name="Rechteck 15"/>
            <p:cNvSpPr/>
            <p:nvPr/>
          </p:nvSpPr>
          <p:spPr>
            <a:xfrm>
              <a:off x="12299950" y="762000"/>
              <a:ext cx="1689100" cy="381000"/>
            </a:xfrm>
            <a:prstGeom prst="rect">
              <a:avLst/>
            </a:prstGeom>
            <a:solidFill>
              <a:srgbClr val="E3E3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Grau 10% (227,227,227)</a:t>
              </a:r>
            </a:p>
          </p:txBody>
        </p:sp>
        <p:sp>
          <p:nvSpPr>
            <p:cNvPr id="17" name="Rechteck 16"/>
            <p:cNvSpPr/>
            <p:nvPr/>
          </p:nvSpPr>
          <p:spPr>
            <a:xfrm>
              <a:off x="12299950" y="1143000"/>
              <a:ext cx="1689100" cy="381000"/>
            </a:xfrm>
            <a:prstGeom prst="rect">
              <a:avLst/>
            </a:prstGeom>
            <a:solidFill>
              <a:srgbClr val="66666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Grau 60% (102,102,102)</a:t>
              </a:r>
            </a:p>
          </p:txBody>
        </p:sp>
        <p:sp>
          <p:nvSpPr>
            <p:cNvPr id="18" name="Rechteck 17"/>
            <p:cNvSpPr/>
            <p:nvPr/>
          </p:nvSpPr>
          <p:spPr>
            <a:xfrm>
              <a:off x="12299950" y="1524000"/>
              <a:ext cx="1689100" cy="381000"/>
            </a:xfrm>
            <a:prstGeom prst="rect">
              <a:avLst/>
            </a:prstGeom>
            <a:solidFill>
              <a:srgbClr val="F2B14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Orange Alte Vorlage (242,177,70)</a:t>
              </a:r>
            </a:p>
          </p:txBody>
        </p:sp>
        <p:sp>
          <p:nvSpPr>
            <p:cNvPr id="19" name="Rechteck 18"/>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Wundermailing (40,187,184)</a:t>
              </a:r>
            </a:p>
          </p:txBody>
        </p:sp>
        <p:sp>
          <p:nvSpPr>
            <p:cNvPr id="20" name="Rechteck 19"/>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Wundermailing (40,187,184)</a:t>
              </a:r>
            </a:p>
          </p:txBody>
        </p:sp>
        <p:sp>
          <p:nvSpPr>
            <p:cNvPr id="21" name="Rechteck 20"/>
            <p:cNvSpPr/>
            <p:nvPr/>
          </p:nvSpPr>
          <p:spPr>
            <a:xfrm>
              <a:off x="12299950" y="2286000"/>
              <a:ext cx="1689100" cy="381000"/>
            </a:xfrm>
            <a:prstGeom prst="rect">
              <a:avLst/>
            </a:prstGeom>
            <a:solidFill>
              <a:srgbClr val="99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pmOne Rot (153.0.0)</a:t>
              </a:r>
            </a:p>
          </p:txBody>
        </p:sp>
      </p:grpSp>
      <p:grpSp>
        <p:nvGrpSpPr>
          <p:cNvPr id="22" name="Gruppieren 21"/>
          <p:cNvGrpSpPr/>
          <p:nvPr/>
        </p:nvGrpSpPr>
        <p:grpSpPr>
          <a:xfrm>
            <a:off x="2853946" y="1879133"/>
            <a:ext cx="4746480" cy="4739319"/>
            <a:chOff x="12299950" y="0"/>
            <a:chExt cx="1689100" cy="2667000"/>
          </a:xfrm>
        </p:grpSpPr>
        <p:sp>
          <p:nvSpPr>
            <p:cNvPr id="23" name="Rechteck 22"/>
            <p:cNvSpPr/>
            <p:nvPr/>
          </p:nvSpPr>
          <p:spPr>
            <a:xfrm>
              <a:off x="12299950" y="0"/>
              <a:ext cx="1689100" cy="381000"/>
            </a:xfrm>
            <a:prstGeom prst="rect">
              <a:avLst/>
            </a:prstGeom>
            <a:solidFill>
              <a:srgbClr val="009F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t>Blau Logo (0,159,227)</a:t>
              </a:r>
            </a:p>
          </p:txBody>
        </p:sp>
        <p:sp>
          <p:nvSpPr>
            <p:cNvPr id="24" name="Rechteck 23"/>
            <p:cNvSpPr/>
            <p:nvPr/>
          </p:nvSpPr>
          <p:spPr>
            <a:xfrm>
              <a:off x="12299950" y="381000"/>
              <a:ext cx="1689100" cy="381000"/>
            </a:xfrm>
            <a:prstGeom prst="rect">
              <a:avLst/>
            </a:prstGeom>
            <a:solidFill>
              <a:srgbClr val="F8F8F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Hintergrund Grau (248,248,248)</a:t>
              </a:r>
            </a:p>
          </p:txBody>
        </p:sp>
        <p:sp>
          <p:nvSpPr>
            <p:cNvPr id="25" name="Rechteck 24"/>
            <p:cNvSpPr/>
            <p:nvPr/>
          </p:nvSpPr>
          <p:spPr>
            <a:xfrm>
              <a:off x="12299950" y="762000"/>
              <a:ext cx="1689100" cy="381000"/>
            </a:xfrm>
            <a:prstGeom prst="rect">
              <a:avLst/>
            </a:prstGeom>
            <a:solidFill>
              <a:srgbClr val="E3E3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Grau 10% (227,227,227)</a:t>
              </a:r>
            </a:p>
          </p:txBody>
        </p:sp>
        <p:sp>
          <p:nvSpPr>
            <p:cNvPr id="26" name="Rechteck 25"/>
            <p:cNvSpPr/>
            <p:nvPr/>
          </p:nvSpPr>
          <p:spPr>
            <a:xfrm>
              <a:off x="12299950" y="1143000"/>
              <a:ext cx="1689100" cy="381000"/>
            </a:xfrm>
            <a:prstGeom prst="rect">
              <a:avLst/>
            </a:prstGeom>
            <a:solidFill>
              <a:srgbClr val="66666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Grau 60% (102,102,102)</a:t>
              </a:r>
            </a:p>
          </p:txBody>
        </p:sp>
        <p:sp>
          <p:nvSpPr>
            <p:cNvPr id="27" name="Rechteck 26"/>
            <p:cNvSpPr/>
            <p:nvPr/>
          </p:nvSpPr>
          <p:spPr>
            <a:xfrm>
              <a:off x="12299950" y="1524000"/>
              <a:ext cx="1689100" cy="381000"/>
            </a:xfrm>
            <a:prstGeom prst="rect">
              <a:avLst/>
            </a:prstGeom>
            <a:solidFill>
              <a:srgbClr val="F2B14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Orange Alte Vorlage (242,177,70)</a:t>
              </a:r>
            </a:p>
          </p:txBody>
        </p:sp>
        <p:sp>
          <p:nvSpPr>
            <p:cNvPr id="28" name="Rechteck 27"/>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Wundermailing (40,187,184)</a:t>
              </a:r>
            </a:p>
          </p:txBody>
        </p:sp>
        <p:sp>
          <p:nvSpPr>
            <p:cNvPr id="29" name="Rechteck 28"/>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Wundermailing (40,187,184)</a:t>
              </a:r>
            </a:p>
          </p:txBody>
        </p:sp>
        <p:sp>
          <p:nvSpPr>
            <p:cNvPr id="30" name="Rechteck 29"/>
            <p:cNvSpPr/>
            <p:nvPr/>
          </p:nvSpPr>
          <p:spPr>
            <a:xfrm>
              <a:off x="12299950" y="2286000"/>
              <a:ext cx="1689100" cy="381000"/>
            </a:xfrm>
            <a:prstGeom prst="rect">
              <a:avLst/>
            </a:prstGeom>
            <a:solidFill>
              <a:srgbClr val="99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pmOne Rot (153.0.0)</a:t>
              </a:r>
            </a:p>
          </p:txBody>
        </p:sp>
      </p:grpSp>
      <p:grpSp>
        <p:nvGrpSpPr>
          <p:cNvPr id="31" name="Gruppieren 30"/>
          <p:cNvGrpSpPr/>
          <p:nvPr/>
        </p:nvGrpSpPr>
        <p:grpSpPr>
          <a:xfrm>
            <a:off x="2853946" y="1879133"/>
            <a:ext cx="4746480" cy="4739319"/>
            <a:chOff x="12299950" y="0"/>
            <a:chExt cx="1689100" cy="2667000"/>
          </a:xfrm>
        </p:grpSpPr>
        <p:sp>
          <p:nvSpPr>
            <p:cNvPr id="32" name="Rechteck 31"/>
            <p:cNvSpPr/>
            <p:nvPr/>
          </p:nvSpPr>
          <p:spPr>
            <a:xfrm>
              <a:off x="12299950" y="0"/>
              <a:ext cx="1689100" cy="381000"/>
            </a:xfrm>
            <a:prstGeom prst="rect">
              <a:avLst/>
            </a:prstGeom>
            <a:solidFill>
              <a:srgbClr val="009F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t>Blau Logo (0,159,227)</a:t>
              </a:r>
            </a:p>
          </p:txBody>
        </p:sp>
        <p:sp>
          <p:nvSpPr>
            <p:cNvPr id="33" name="Rechteck 32"/>
            <p:cNvSpPr/>
            <p:nvPr/>
          </p:nvSpPr>
          <p:spPr>
            <a:xfrm>
              <a:off x="12299950" y="381000"/>
              <a:ext cx="1689100" cy="381000"/>
            </a:xfrm>
            <a:prstGeom prst="rect">
              <a:avLst/>
            </a:prstGeom>
            <a:solidFill>
              <a:srgbClr val="F8F8F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Hintergrund Grau (248,248,248)</a:t>
              </a:r>
            </a:p>
          </p:txBody>
        </p:sp>
        <p:sp>
          <p:nvSpPr>
            <p:cNvPr id="34" name="Rechteck 33"/>
            <p:cNvSpPr/>
            <p:nvPr/>
          </p:nvSpPr>
          <p:spPr>
            <a:xfrm>
              <a:off x="12299950" y="762000"/>
              <a:ext cx="1689100" cy="381000"/>
            </a:xfrm>
            <a:prstGeom prst="rect">
              <a:avLst/>
            </a:prstGeom>
            <a:solidFill>
              <a:srgbClr val="E3E3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Grau 10% (227,227,227)</a:t>
              </a:r>
            </a:p>
          </p:txBody>
        </p:sp>
        <p:sp>
          <p:nvSpPr>
            <p:cNvPr id="35" name="Rechteck 34"/>
            <p:cNvSpPr/>
            <p:nvPr/>
          </p:nvSpPr>
          <p:spPr>
            <a:xfrm>
              <a:off x="12299950" y="1143000"/>
              <a:ext cx="1689100" cy="381000"/>
            </a:xfrm>
            <a:prstGeom prst="rect">
              <a:avLst/>
            </a:prstGeom>
            <a:solidFill>
              <a:srgbClr val="66666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Grau 60% (102,102,102)</a:t>
              </a:r>
            </a:p>
          </p:txBody>
        </p:sp>
        <p:sp>
          <p:nvSpPr>
            <p:cNvPr id="36" name="Rechteck 35"/>
            <p:cNvSpPr/>
            <p:nvPr/>
          </p:nvSpPr>
          <p:spPr>
            <a:xfrm>
              <a:off x="12299950" y="1524000"/>
              <a:ext cx="1689100" cy="381000"/>
            </a:xfrm>
            <a:prstGeom prst="rect">
              <a:avLst/>
            </a:prstGeom>
            <a:solidFill>
              <a:srgbClr val="F2B14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Orange Alte Vorlage (242,177,70)</a:t>
              </a:r>
            </a:p>
          </p:txBody>
        </p:sp>
        <p:sp>
          <p:nvSpPr>
            <p:cNvPr id="37" name="Rechteck 36"/>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Wundermailing (40,187,184)</a:t>
              </a:r>
            </a:p>
          </p:txBody>
        </p:sp>
        <p:sp>
          <p:nvSpPr>
            <p:cNvPr id="38" name="Rechteck 37"/>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Wundermailing (40,187,184)</a:t>
              </a:r>
            </a:p>
          </p:txBody>
        </p:sp>
        <p:sp>
          <p:nvSpPr>
            <p:cNvPr id="39" name="Rechteck 38"/>
            <p:cNvSpPr/>
            <p:nvPr/>
          </p:nvSpPr>
          <p:spPr>
            <a:xfrm>
              <a:off x="12299950" y="2286000"/>
              <a:ext cx="1689100" cy="381000"/>
            </a:xfrm>
            <a:prstGeom prst="rect">
              <a:avLst/>
            </a:prstGeom>
            <a:solidFill>
              <a:srgbClr val="99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pmOne Rot (153.0.0)</a:t>
              </a:r>
            </a:p>
          </p:txBody>
        </p:sp>
      </p:grpSp>
      <p:sp>
        <p:nvSpPr>
          <p:cNvPr id="40" name="Foliennummernplatzhalter 39"/>
          <p:cNvSpPr>
            <a:spLocks noGrp="1"/>
          </p:cNvSpPr>
          <p:nvPr>
            <p:ph type="sldNum" sz="quarter" idx="10"/>
          </p:nvPr>
        </p:nvSpPr>
        <p:spPr/>
        <p:txBody>
          <a:bodyPr/>
          <a:lstStyle/>
          <a:p>
            <a:fld id="{B8C75359-B701-49C7-9251-8E1EA37F5328}" type="slidenum">
              <a:rPr lang="de-AT" smtClean="0"/>
              <a:pPr/>
              <a:t>‹#›</a:t>
            </a:fld>
            <a:endParaRPr lang="de-AT" dirty="0"/>
          </a:p>
        </p:txBody>
      </p:sp>
      <p:sp>
        <p:nvSpPr>
          <p:cNvPr id="3" name="Titel 2"/>
          <p:cNvSpPr>
            <a:spLocks noGrp="1"/>
          </p:cNvSpPr>
          <p:nvPr>
            <p:ph type="title"/>
          </p:nvPr>
        </p:nvSpPr>
        <p:spPr/>
        <p:txBody>
          <a:bodyPr/>
          <a:lstStyle/>
          <a:p>
            <a:r>
              <a:rPr lang="de-DE"/>
              <a:t>Titelmasterformat durch Klicken bearbeiten</a:t>
            </a:r>
            <a:endParaRPr lang="de-AT"/>
          </a:p>
        </p:txBody>
      </p:sp>
      <p:grpSp>
        <p:nvGrpSpPr>
          <p:cNvPr id="41" name="Gruppieren 40"/>
          <p:cNvGrpSpPr/>
          <p:nvPr/>
        </p:nvGrpSpPr>
        <p:grpSpPr>
          <a:xfrm>
            <a:off x="2853946" y="1879133"/>
            <a:ext cx="4746480" cy="4739319"/>
            <a:chOff x="12299950" y="0"/>
            <a:chExt cx="1689100" cy="2667000"/>
          </a:xfrm>
        </p:grpSpPr>
        <p:sp>
          <p:nvSpPr>
            <p:cNvPr id="42" name="Rechteck 41"/>
            <p:cNvSpPr/>
            <p:nvPr/>
          </p:nvSpPr>
          <p:spPr>
            <a:xfrm>
              <a:off x="12299950" y="0"/>
              <a:ext cx="1689100" cy="381000"/>
            </a:xfrm>
            <a:prstGeom prst="rect">
              <a:avLst/>
            </a:prstGeom>
            <a:solidFill>
              <a:srgbClr val="009F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t>Blau Logo (0,159,227)</a:t>
              </a:r>
            </a:p>
          </p:txBody>
        </p:sp>
        <p:sp>
          <p:nvSpPr>
            <p:cNvPr id="43" name="Rechteck 42"/>
            <p:cNvSpPr/>
            <p:nvPr/>
          </p:nvSpPr>
          <p:spPr>
            <a:xfrm>
              <a:off x="12299950" y="381000"/>
              <a:ext cx="1689100" cy="381000"/>
            </a:xfrm>
            <a:prstGeom prst="rect">
              <a:avLst/>
            </a:prstGeom>
            <a:solidFill>
              <a:srgbClr val="F8F8F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Hintergrund Grau (248,248,248)</a:t>
              </a:r>
            </a:p>
          </p:txBody>
        </p:sp>
        <p:sp>
          <p:nvSpPr>
            <p:cNvPr id="44" name="Rechteck 43"/>
            <p:cNvSpPr/>
            <p:nvPr/>
          </p:nvSpPr>
          <p:spPr>
            <a:xfrm>
              <a:off x="12299950" y="762000"/>
              <a:ext cx="1689100" cy="381000"/>
            </a:xfrm>
            <a:prstGeom prst="rect">
              <a:avLst/>
            </a:prstGeom>
            <a:solidFill>
              <a:srgbClr val="E3E3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Grau 10% (227,227,227)</a:t>
              </a:r>
            </a:p>
          </p:txBody>
        </p:sp>
        <p:sp>
          <p:nvSpPr>
            <p:cNvPr id="45" name="Rechteck 44"/>
            <p:cNvSpPr/>
            <p:nvPr/>
          </p:nvSpPr>
          <p:spPr>
            <a:xfrm>
              <a:off x="12299950" y="1143000"/>
              <a:ext cx="1689100" cy="381000"/>
            </a:xfrm>
            <a:prstGeom prst="rect">
              <a:avLst/>
            </a:prstGeom>
            <a:solidFill>
              <a:srgbClr val="66666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Grau 60% (102,102,102)</a:t>
              </a:r>
            </a:p>
          </p:txBody>
        </p:sp>
        <p:sp>
          <p:nvSpPr>
            <p:cNvPr id="46" name="Rechteck 45"/>
            <p:cNvSpPr/>
            <p:nvPr/>
          </p:nvSpPr>
          <p:spPr>
            <a:xfrm>
              <a:off x="12299950" y="1524000"/>
              <a:ext cx="1689100" cy="381000"/>
            </a:xfrm>
            <a:prstGeom prst="rect">
              <a:avLst/>
            </a:prstGeom>
            <a:solidFill>
              <a:srgbClr val="F2B14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Orange Alte Vorlage (242,177,70)</a:t>
              </a:r>
            </a:p>
          </p:txBody>
        </p:sp>
        <p:sp>
          <p:nvSpPr>
            <p:cNvPr id="47" name="Rechteck 46"/>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Wundermailing (40,187,184)</a:t>
              </a:r>
            </a:p>
          </p:txBody>
        </p:sp>
        <p:sp>
          <p:nvSpPr>
            <p:cNvPr id="48" name="Rechteck 47"/>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Wundermailing (40,187,184)</a:t>
              </a:r>
            </a:p>
          </p:txBody>
        </p:sp>
        <p:sp>
          <p:nvSpPr>
            <p:cNvPr id="49" name="Rechteck 48"/>
            <p:cNvSpPr/>
            <p:nvPr/>
          </p:nvSpPr>
          <p:spPr>
            <a:xfrm>
              <a:off x="12299950" y="2286000"/>
              <a:ext cx="1689100" cy="381000"/>
            </a:xfrm>
            <a:prstGeom prst="rect">
              <a:avLst/>
            </a:prstGeom>
            <a:solidFill>
              <a:srgbClr val="99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pmOne Rot (153.0.0)</a:t>
              </a:r>
            </a:p>
          </p:txBody>
        </p:sp>
      </p:grpSp>
      <p:grpSp>
        <p:nvGrpSpPr>
          <p:cNvPr id="50" name="Gruppieren 49"/>
          <p:cNvGrpSpPr/>
          <p:nvPr/>
        </p:nvGrpSpPr>
        <p:grpSpPr>
          <a:xfrm>
            <a:off x="2853946" y="1879133"/>
            <a:ext cx="4746480" cy="4739319"/>
            <a:chOff x="12299950" y="0"/>
            <a:chExt cx="1689100" cy="2667000"/>
          </a:xfrm>
        </p:grpSpPr>
        <p:sp>
          <p:nvSpPr>
            <p:cNvPr id="51" name="Rechteck 50"/>
            <p:cNvSpPr/>
            <p:nvPr/>
          </p:nvSpPr>
          <p:spPr>
            <a:xfrm>
              <a:off x="12299950" y="0"/>
              <a:ext cx="1689100" cy="381000"/>
            </a:xfrm>
            <a:prstGeom prst="rect">
              <a:avLst/>
            </a:prstGeom>
            <a:solidFill>
              <a:srgbClr val="009F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t>Blau Logo (0,159,227)</a:t>
              </a:r>
            </a:p>
          </p:txBody>
        </p:sp>
        <p:sp>
          <p:nvSpPr>
            <p:cNvPr id="52" name="Rechteck 51"/>
            <p:cNvSpPr/>
            <p:nvPr/>
          </p:nvSpPr>
          <p:spPr>
            <a:xfrm>
              <a:off x="12299950" y="381000"/>
              <a:ext cx="1689100" cy="381000"/>
            </a:xfrm>
            <a:prstGeom prst="rect">
              <a:avLst/>
            </a:prstGeom>
            <a:solidFill>
              <a:srgbClr val="F8F8F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Hintergrund Grau (248,248,248)</a:t>
              </a:r>
            </a:p>
          </p:txBody>
        </p:sp>
        <p:sp>
          <p:nvSpPr>
            <p:cNvPr id="53" name="Rechteck 52"/>
            <p:cNvSpPr/>
            <p:nvPr/>
          </p:nvSpPr>
          <p:spPr>
            <a:xfrm>
              <a:off x="12299950" y="762000"/>
              <a:ext cx="1689100" cy="381000"/>
            </a:xfrm>
            <a:prstGeom prst="rect">
              <a:avLst/>
            </a:prstGeom>
            <a:solidFill>
              <a:srgbClr val="E3E3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Grau 10% (227,227,227)</a:t>
              </a:r>
            </a:p>
          </p:txBody>
        </p:sp>
        <p:sp>
          <p:nvSpPr>
            <p:cNvPr id="54" name="Rechteck 53"/>
            <p:cNvSpPr/>
            <p:nvPr/>
          </p:nvSpPr>
          <p:spPr>
            <a:xfrm>
              <a:off x="12299950" y="1143000"/>
              <a:ext cx="1689100" cy="381000"/>
            </a:xfrm>
            <a:prstGeom prst="rect">
              <a:avLst/>
            </a:prstGeom>
            <a:solidFill>
              <a:srgbClr val="66666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Grau 60% (102,102,102)</a:t>
              </a:r>
            </a:p>
          </p:txBody>
        </p:sp>
        <p:sp>
          <p:nvSpPr>
            <p:cNvPr id="55" name="Rechteck 54"/>
            <p:cNvSpPr/>
            <p:nvPr/>
          </p:nvSpPr>
          <p:spPr>
            <a:xfrm>
              <a:off x="12299950" y="1524000"/>
              <a:ext cx="1689100" cy="381000"/>
            </a:xfrm>
            <a:prstGeom prst="rect">
              <a:avLst/>
            </a:prstGeom>
            <a:solidFill>
              <a:srgbClr val="F2B14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Orange Alte Vorlage (242,177,70)</a:t>
              </a:r>
            </a:p>
          </p:txBody>
        </p:sp>
        <p:sp>
          <p:nvSpPr>
            <p:cNvPr id="56" name="Rechteck 55"/>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Wundermailing (40,187,184)</a:t>
              </a:r>
            </a:p>
          </p:txBody>
        </p:sp>
        <p:sp>
          <p:nvSpPr>
            <p:cNvPr id="57" name="Rechteck 56"/>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Wundermailing (40,187,184)</a:t>
              </a:r>
            </a:p>
          </p:txBody>
        </p:sp>
        <p:sp>
          <p:nvSpPr>
            <p:cNvPr id="58" name="Rechteck 57"/>
            <p:cNvSpPr/>
            <p:nvPr/>
          </p:nvSpPr>
          <p:spPr>
            <a:xfrm>
              <a:off x="12299950" y="2286000"/>
              <a:ext cx="1689100" cy="381000"/>
            </a:xfrm>
            <a:prstGeom prst="rect">
              <a:avLst/>
            </a:prstGeom>
            <a:solidFill>
              <a:srgbClr val="99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pmOne Rot (153.0.0)</a:t>
              </a:r>
            </a:p>
          </p:txBody>
        </p:sp>
      </p:grpSp>
      <p:grpSp>
        <p:nvGrpSpPr>
          <p:cNvPr id="59" name="Gruppieren 58"/>
          <p:cNvGrpSpPr/>
          <p:nvPr userDrawn="1"/>
        </p:nvGrpSpPr>
        <p:grpSpPr>
          <a:xfrm>
            <a:off x="2853946" y="1879133"/>
            <a:ext cx="4746480" cy="4739319"/>
            <a:chOff x="12299950" y="0"/>
            <a:chExt cx="1689100" cy="2667000"/>
          </a:xfrm>
        </p:grpSpPr>
        <p:sp>
          <p:nvSpPr>
            <p:cNvPr id="60" name="Rechteck 59"/>
            <p:cNvSpPr/>
            <p:nvPr/>
          </p:nvSpPr>
          <p:spPr>
            <a:xfrm>
              <a:off x="12299950" y="0"/>
              <a:ext cx="1689100" cy="381000"/>
            </a:xfrm>
            <a:prstGeom prst="rect">
              <a:avLst/>
            </a:prstGeom>
            <a:solidFill>
              <a:srgbClr val="009F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t>Blau Logo (0,159,227)</a:t>
              </a:r>
            </a:p>
          </p:txBody>
        </p:sp>
        <p:sp>
          <p:nvSpPr>
            <p:cNvPr id="61" name="Rechteck 60"/>
            <p:cNvSpPr/>
            <p:nvPr/>
          </p:nvSpPr>
          <p:spPr>
            <a:xfrm>
              <a:off x="12299950" y="381000"/>
              <a:ext cx="1689100" cy="381000"/>
            </a:xfrm>
            <a:prstGeom prst="rect">
              <a:avLst/>
            </a:prstGeom>
            <a:solidFill>
              <a:srgbClr val="F8F8F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Hintergrund Grau (248,248,248)</a:t>
              </a:r>
            </a:p>
          </p:txBody>
        </p:sp>
        <p:sp>
          <p:nvSpPr>
            <p:cNvPr id="62" name="Rechteck 61"/>
            <p:cNvSpPr/>
            <p:nvPr/>
          </p:nvSpPr>
          <p:spPr>
            <a:xfrm>
              <a:off x="12299950" y="762000"/>
              <a:ext cx="1689100" cy="381000"/>
            </a:xfrm>
            <a:prstGeom prst="rect">
              <a:avLst/>
            </a:prstGeom>
            <a:solidFill>
              <a:srgbClr val="E3E3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Grau 10% (227,227,227)</a:t>
              </a:r>
            </a:p>
          </p:txBody>
        </p:sp>
        <p:sp>
          <p:nvSpPr>
            <p:cNvPr id="63" name="Rechteck 62"/>
            <p:cNvSpPr/>
            <p:nvPr/>
          </p:nvSpPr>
          <p:spPr>
            <a:xfrm>
              <a:off x="12299950" y="1143000"/>
              <a:ext cx="1689100" cy="381000"/>
            </a:xfrm>
            <a:prstGeom prst="rect">
              <a:avLst/>
            </a:prstGeom>
            <a:solidFill>
              <a:srgbClr val="66666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Grau 60% (102,102,102)</a:t>
              </a:r>
            </a:p>
          </p:txBody>
        </p:sp>
        <p:sp>
          <p:nvSpPr>
            <p:cNvPr id="64" name="Rechteck 63"/>
            <p:cNvSpPr/>
            <p:nvPr/>
          </p:nvSpPr>
          <p:spPr>
            <a:xfrm>
              <a:off x="12299950" y="1524000"/>
              <a:ext cx="1689100" cy="381000"/>
            </a:xfrm>
            <a:prstGeom prst="rect">
              <a:avLst/>
            </a:prstGeom>
            <a:solidFill>
              <a:srgbClr val="F2B14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Orange Alte Vorlage (242,177,70)</a:t>
              </a:r>
            </a:p>
          </p:txBody>
        </p:sp>
        <p:sp>
          <p:nvSpPr>
            <p:cNvPr id="65" name="Rechteck 64"/>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Wundermailing (40,187,184)</a:t>
              </a:r>
            </a:p>
          </p:txBody>
        </p:sp>
        <p:sp>
          <p:nvSpPr>
            <p:cNvPr id="66" name="Rechteck 65"/>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Wundermailing (40,187,184)</a:t>
              </a:r>
            </a:p>
          </p:txBody>
        </p:sp>
        <p:sp>
          <p:nvSpPr>
            <p:cNvPr id="67" name="Rechteck 66"/>
            <p:cNvSpPr/>
            <p:nvPr userDrawn="1"/>
          </p:nvSpPr>
          <p:spPr>
            <a:xfrm>
              <a:off x="12299950" y="2286000"/>
              <a:ext cx="1689100" cy="381000"/>
            </a:xfrm>
            <a:prstGeom prst="rect">
              <a:avLst/>
            </a:prstGeom>
            <a:solidFill>
              <a:srgbClr val="99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1800" dirty="0">
                  <a:solidFill>
                    <a:schemeClr val="tx1"/>
                  </a:solidFill>
                </a:rPr>
                <a:t>pmOne Rot (153.0.0)</a:t>
              </a:r>
            </a:p>
          </p:txBody>
        </p:sp>
      </p:grpSp>
    </p:spTree>
    <p:extLst>
      <p:ext uri="{BB962C8B-B14F-4D97-AF65-F5344CB8AC3E}">
        <p14:creationId xmlns:p14="http://schemas.microsoft.com/office/powerpoint/2010/main" val="20743999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 Inhalt">
    <p:spTree>
      <p:nvGrpSpPr>
        <p:cNvPr id="1" name=""/>
        <p:cNvGrpSpPr/>
        <p:nvPr/>
      </p:nvGrpSpPr>
      <p:grpSpPr>
        <a:xfrm>
          <a:off x="0" y="0"/>
          <a:ext cx="0" cy="0"/>
          <a:chOff x="0" y="0"/>
          <a:chExt cx="0" cy="0"/>
        </a:xfrm>
      </p:grpSpPr>
      <p:sp>
        <p:nvSpPr>
          <p:cNvPr id="6" name="Inhaltsplatzhalter 5"/>
          <p:cNvSpPr>
            <a:spLocks noGrp="1"/>
          </p:cNvSpPr>
          <p:nvPr>
            <p:ph sz="quarter" idx="10"/>
          </p:nvPr>
        </p:nvSpPr>
        <p:spPr>
          <a:xfrm>
            <a:off x="720000" y="1198800"/>
            <a:ext cx="10704000" cy="5400000"/>
          </a:xfrm>
        </p:spPr>
        <p:txBody>
          <a:bodyPr/>
          <a:lstStyle>
            <a:lvl5pPr>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p:txBody>
      </p:sp>
      <p:sp>
        <p:nvSpPr>
          <p:cNvPr id="2" name="Titel 1"/>
          <p:cNvSpPr>
            <a:spLocks noGrp="1"/>
          </p:cNvSpPr>
          <p:nvPr>
            <p:ph type="title"/>
          </p:nvPr>
        </p:nvSpPr>
        <p:spPr/>
        <p:txBody>
          <a:bodyPr/>
          <a:lstStyle/>
          <a:p>
            <a:r>
              <a:rPr lang="de-DE"/>
              <a:t>Titelmasterformat durch Klicken bearbeiten</a:t>
            </a:r>
          </a:p>
        </p:txBody>
      </p:sp>
    </p:spTree>
    <p:extLst>
      <p:ext uri="{BB962C8B-B14F-4D97-AF65-F5344CB8AC3E}">
        <p14:creationId xmlns:p14="http://schemas.microsoft.com/office/powerpoint/2010/main" val="2721113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a:xfrm>
            <a:off x="838200" y="6356350"/>
            <a:ext cx="2743200" cy="365125"/>
          </a:xfrm>
          <a:prstGeom prst="rect">
            <a:avLst/>
          </a:prstGeom>
        </p:spPr>
        <p:txBody>
          <a:bodyPr/>
          <a:lstStyle/>
          <a:p>
            <a:fld id="{A734C404-DA51-1E40-9B44-8D0DC48796B0}" type="datetimeFigureOut">
              <a:rPr lang="de-DE" smtClean="0"/>
              <a:t>19.02.2017</a:t>
            </a:fld>
            <a:endParaRPr lang="de-DE"/>
          </a:p>
        </p:txBody>
      </p:sp>
      <p:sp>
        <p:nvSpPr>
          <p:cNvPr id="5" name="Fußzeilenplatzhalter 4"/>
          <p:cNvSpPr>
            <a:spLocks noGrp="1"/>
          </p:cNvSpPr>
          <p:nvPr>
            <p:ph type="ftr" sz="quarter" idx="11"/>
          </p:nvPr>
        </p:nvSpPr>
        <p:spPr>
          <a:xfrm>
            <a:off x="4038600" y="6356350"/>
            <a:ext cx="4114800" cy="365125"/>
          </a:xfrm>
          <a:prstGeom prst="rect">
            <a:avLst/>
          </a:prstGeom>
        </p:spPr>
        <p:txBody>
          <a:bodyPr/>
          <a:lstStyle/>
          <a:p>
            <a:endParaRPr lang="de-DE"/>
          </a:p>
        </p:txBody>
      </p:sp>
      <p:sp>
        <p:nvSpPr>
          <p:cNvPr id="6" name="Foliennummernplatzhalter 5"/>
          <p:cNvSpPr>
            <a:spLocks noGrp="1"/>
          </p:cNvSpPr>
          <p:nvPr>
            <p:ph type="sldNum" sz="quarter" idx="12"/>
          </p:nvPr>
        </p:nvSpPr>
        <p:spPr/>
        <p:txBody>
          <a:bodyPr/>
          <a:lstStyle/>
          <a:p>
            <a:fld id="{BCF4C8AC-2D19-AA41-90F0-15ED4A587F8A}" type="slidenum">
              <a:rPr lang="de-DE" smtClean="0"/>
              <a:t>‹#›</a:t>
            </a:fld>
            <a:endParaRPr lang="de-DE"/>
          </a:p>
        </p:txBody>
      </p:sp>
    </p:spTree>
    <p:extLst>
      <p:ext uri="{BB962C8B-B14F-4D97-AF65-F5344CB8AC3E}">
        <p14:creationId xmlns:p14="http://schemas.microsoft.com/office/powerpoint/2010/main" val="2770927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188743"/>
            <a:ext cx="10515600" cy="2852737"/>
          </a:xfrm>
        </p:spPr>
        <p:txBody>
          <a:bodyPr anchor="b"/>
          <a:lstStyle>
            <a:lvl1pPr>
              <a:defRPr sz="6000">
                <a:solidFill>
                  <a:srgbClr val="9AAC46"/>
                </a:solidFill>
              </a:defRPr>
            </a:lvl1pPr>
          </a:lstStyle>
          <a:p>
            <a:r>
              <a:rPr lang="de-DE" dirty="0"/>
              <a:t>Titelmasterformat durch Klicken bearbeiten</a:t>
            </a:r>
          </a:p>
        </p:txBody>
      </p:sp>
      <p:sp>
        <p:nvSpPr>
          <p:cNvPr id="3" name="Textplatzhalter 2"/>
          <p:cNvSpPr>
            <a:spLocks noGrp="1"/>
          </p:cNvSpPr>
          <p:nvPr>
            <p:ph type="body" idx="1"/>
          </p:nvPr>
        </p:nvSpPr>
        <p:spPr>
          <a:xfrm>
            <a:off x="831850" y="4068468"/>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Textmasterformat bearbeiten</a:t>
            </a:r>
          </a:p>
        </p:txBody>
      </p:sp>
    </p:spTree>
    <p:extLst>
      <p:ext uri="{BB962C8B-B14F-4D97-AF65-F5344CB8AC3E}">
        <p14:creationId xmlns:p14="http://schemas.microsoft.com/office/powerpoint/2010/main" val="4125561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9AAC46"/>
                </a:solidFill>
              </a:defRPr>
            </a:lvl1pPr>
          </a:lstStyle>
          <a:p>
            <a:r>
              <a:rPr lang="de-DE" dirty="0"/>
              <a:t>Titelmasterformat durch Klicken bearbeiten</a:t>
            </a:r>
          </a:p>
        </p:txBody>
      </p:sp>
      <p:sp>
        <p:nvSpPr>
          <p:cNvPr id="3" name="Inhaltsplatzhalter 2"/>
          <p:cNvSpPr>
            <a:spLocks noGrp="1"/>
          </p:cNvSpPr>
          <p:nvPr>
            <p:ph sz="half" idx="1"/>
          </p:nvPr>
        </p:nvSpPr>
        <p:spPr>
          <a:xfrm>
            <a:off x="838200" y="1825625"/>
            <a:ext cx="5181600" cy="3937222"/>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3937222"/>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526725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lvl1pPr>
              <a:defRPr>
                <a:solidFill>
                  <a:srgbClr val="9AAC46"/>
                </a:solidFill>
              </a:defRPr>
            </a:lvl1pPr>
          </a:lstStyle>
          <a:p>
            <a:r>
              <a:rPr lang="de-DE" dirty="0"/>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839788" y="2505075"/>
            <a:ext cx="5157787" cy="320460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72200" y="2505075"/>
            <a:ext cx="5183188" cy="320460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3594506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9AAC46"/>
                </a:solidFill>
              </a:defRPr>
            </a:lvl1pPr>
          </a:lstStyle>
          <a:p>
            <a:r>
              <a:rPr lang="de-DE" dirty="0"/>
              <a:t>Titelmasterformat durch Klicken bearbeiten</a:t>
            </a:r>
          </a:p>
        </p:txBody>
      </p:sp>
    </p:spTree>
    <p:extLst>
      <p:ext uri="{BB962C8B-B14F-4D97-AF65-F5344CB8AC3E}">
        <p14:creationId xmlns:p14="http://schemas.microsoft.com/office/powerpoint/2010/main" val="945034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solidFill>
                  <a:srgbClr val="9AAC46"/>
                </a:solidFill>
              </a:defRPr>
            </a:lvl1pPr>
          </a:lstStyle>
          <a:p>
            <a:r>
              <a:rPr lang="de-DE" dirty="0"/>
              <a:t>Titelmasterformat durch Klicken bearbeiten</a:t>
            </a:r>
          </a:p>
        </p:txBody>
      </p:sp>
      <p:sp>
        <p:nvSpPr>
          <p:cNvPr id="3" name="Inhaltsplatzhalter 2"/>
          <p:cNvSpPr>
            <a:spLocks noGrp="1"/>
          </p:cNvSpPr>
          <p:nvPr>
            <p:ph idx="1"/>
          </p:nvPr>
        </p:nvSpPr>
        <p:spPr>
          <a:xfrm>
            <a:off x="5183188" y="987425"/>
            <a:ext cx="6172200" cy="472225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6932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Tree>
    <p:extLst>
      <p:ext uri="{BB962C8B-B14F-4D97-AF65-F5344CB8AC3E}">
        <p14:creationId xmlns:p14="http://schemas.microsoft.com/office/powerpoint/2010/main" val="1882435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solidFill>
                  <a:srgbClr val="9AAC46"/>
                </a:solidFill>
              </a:defRPr>
            </a:lvl1pPr>
          </a:lstStyle>
          <a:p>
            <a:r>
              <a:rPr lang="de-DE" dirty="0"/>
              <a:t>Titelmasterformat durch Klicken bearbeiten</a:t>
            </a:r>
          </a:p>
        </p:txBody>
      </p:sp>
      <p:sp>
        <p:nvSpPr>
          <p:cNvPr id="3" name="Bildplatzhalter 2"/>
          <p:cNvSpPr>
            <a:spLocks noGrp="1"/>
          </p:cNvSpPr>
          <p:nvPr>
            <p:ph type="pic" idx="1"/>
          </p:nvPr>
        </p:nvSpPr>
        <p:spPr>
          <a:xfrm>
            <a:off x="5183188" y="987426"/>
            <a:ext cx="6172200" cy="4669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p:cNvSpPr>
            <a:spLocks noGrp="1"/>
          </p:cNvSpPr>
          <p:nvPr>
            <p:ph type="body" sz="half" idx="2"/>
          </p:nvPr>
        </p:nvSpPr>
        <p:spPr>
          <a:xfrm>
            <a:off x="839788" y="2057400"/>
            <a:ext cx="3932237" cy="365162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Tree>
    <p:extLst>
      <p:ext uri="{BB962C8B-B14F-4D97-AF65-F5344CB8AC3E}">
        <p14:creationId xmlns:p14="http://schemas.microsoft.com/office/powerpoint/2010/main" val="1636289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Le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150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image" Target="../media/image2.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4.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a:t>Titelmasterformat durch Klicken bearbeiten</a:t>
            </a:r>
          </a:p>
        </p:txBody>
      </p:sp>
      <p:sp>
        <p:nvSpPr>
          <p:cNvPr id="3" name="Textplatzhalter 2"/>
          <p:cNvSpPr>
            <a:spLocks noGrp="1"/>
          </p:cNvSpPr>
          <p:nvPr>
            <p:ph type="body" idx="1"/>
          </p:nvPr>
        </p:nvSpPr>
        <p:spPr>
          <a:xfrm>
            <a:off x="838200" y="1825625"/>
            <a:ext cx="10515600" cy="3894691"/>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17518039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8" r:id="rId7"/>
    <p:sldLayoutId id="2147483669" r:id="rId8"/>
    <p:sldLayoutId id="2147483667" r:id="rId9"/>
    <p:sldLayoutId id="2147483670" r:id="rId10"/>
    <p:sldLayoutId id="2147483671" r:id="rId11"/>
    <p:sldLayoutId id="2147483695" r:id="rId12"/>
  </p:sldLayoutIdLst>
  <p:txStyles>
    <p:titleStyle>
      <a:lvl1pPr algn="l" defTabSz="914400" rtl="0" eaLnBrk="1" latinLnBrk="0" hangingPunct="1">
        <a:lnSpc>
          <a:spcPct val="90000"/>
        </a:lnSpc>
        <a:spcBef>
          <a:spcPct val="0"/>
        </a:spcBef>
        <a:buNone/>
        <a:defRPr sz="4400" kern="1200">
          <a:solidFill>
            <a:srgbClr val="9AAC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71893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Lst>
  <p:txStyles>
    <p:titleStyle>
      <a:lvl1pPr algn="l" defTabSz="914400" rtl="0" eaLnBrk="1" latinLnBrk="0" hangingPunct="1">
        <a:lnSpc>
          <a:spcPct val="90000"/>
        </a:lnSpc>
        <a:spcBef>
          <a:spcPct val="0"/>
        </a:spcBef>
        <a:buNone/>
        <a:defRPr sz="4000" kern="1200">
          <a:solidFill>
            <a:schemeClr val="bg1"/>
          </a:solidFill>
          <a:effectLst/>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Shape 2"/>
          <p:cNvSpPr>
            <a:spLocks noGrp="1"/>
          </p:cNvSpPr>
          <p:nvPr>
            <p:ph type="sldNum" sz="quarter" idx="2"/>
          </p:nvPr>
        </p:nvSpPr>
        <p:spPr>
          <a:xfrm>
            <a:off x="11860188" y="6447631"/>
            <a:ext cx="165110" cy="184666"/>
          </a:xfrm>
          <a:prstGeom prst="rect">
            <a:avLst/>
          </a:prstGeom>
          <a:ln w="12700">
            <a:miter lim="400000"/>
          </a:ln>
        </p:spPr>
        <p:txBody>
          <a:bodyPr wrap="none" lIns="0" tIns="0" rIns="0" bIns="0">
            <a:spAutoFit/>
          </a:bodyPr>
          <a:lstStyle>
            <a:lvl1pPr algn="r">
              <a:defRPr sz="1200" b="1">
                <a:solidFill>
                  <a:srgbClr val="FFFFFF"/>
                </a:solidFill>
                <a:latin typeface="Source Sans Pro Semibold"/>
                <a:ea typeface="Source Sans Pro Semibold"/>
                <a:cs typeface="Source Sans Pro Semibold"/>
                <a:sym typeface="Source Sans Pro Semibold"/>
              </a:defRPr>
            </a:lvl1pPr>
          </a:lstStyle>
          <a:p>
            <a:pPr lvl="0"/>
            <a:fld id="{86CB4B4D-7CA3-9044-876B-883B54F8677D}" type="slidenum">
              <a:t>‹#›</a:t>
            </a:fld>
            <a:endParaRPr/>
          </a:p>
        </p:txBody>
      </p:sp>
    </p:spTree>
    <p:extLst>
      <p:ext uri="{BB962C8B-B14F-4D97-AF65-F5344CB8AC3E}">
        <p14:creationId xmlns:p14="http://schemas.microsoft.com/office/powerpoint/2010/main" val="981684758"/>
      </p:ext>
    </p:extLst>
  </p:cSld>
  <p:clrMap bg1="lt1" tx1="dk1" bg2="lt2" tx2="dk2" accent1="accent1" accent2="accent2" accent3="accent3" accent4="accent4" accent5="accent5" accent6="accent6" hlink="hlink" folHlink="folHlink"/>
  <p:sldLayoutIdLst>
    <p:sldLayoutId id="2147483697" r:id="rId1"/>
    <p:sldLayoutId id="2147483698" r:id="rId2"/>
  </p:sldLayoutIdLst>
  <p:transition spd="med"/>
  <p:txStyles>
    <p:titleStyle>
      <a:lvl1pPr algn="ctr" defTabSz="292100">
        <a:defRPr sz="5600">
          <a:latin typeface="+mn-lt"/>
          <a:ea typeface="+mn-ea"/>
          <a:cs typeface="+mn-cs"/>
          <a:sym typeface="Helvetica Light"/>
        </a:defRPr>
      </a:lvl1pPr>
      <a:lvl2pPr indent="114300" algn="ctr" defTabSz="292100">
        <a:defRPr sz="5600">
          <a:latin typeface="+mn-lt"/>
          <a:ea typeface="+mn-ea"/>
          <a:cs typeface="+mn-cs"/>
          <a:sym typeface="Helvetica Light"/>
        </a:defRPr>
      </a:lvl2pPr>
      <a:lvl3pPr indent="228600" algn="ctr" defTabSz="292100">
        <a:defRPr sz="5600">
          <a:latin typeface="+mn-lt"/>
          <a:ea typeface="+mn-ea"/>
          <a:cs typeface="+mn-cs"/>
          <a:sym typeface="Helvetica Light"/>
        </a:defRPr>
      </a:lvl3pPr>
      <a:lvl4pPr indent="342900" algn="ctr" defTabSz="292100">
        <a:defRPr sz="5600">
          <a:latin typeface="+mn-lt"/>
          <a:ea typeface="+mn-ea"/>
          <a:cs typeface="+mn-cs"/>
          <a:sym typeface="Helvetica Light"/>
        </a:defRPr>
      </a:lvl4pPr>
      <a:lvl5pPr indent="457200" algn="ctr" defTabSz="292100">
        <a:defRPr sz="5600">
          <a:latin typeface="+mn-lt"/>
          <a:ea typeface="+mn-ea"/>
          <a:cs typeface="+mn-cs"/>
          <a:sym typeface="Helvetica Light"/>
        </a:defRPr>
      </a:lvl5pPr>
      <a:lvl6pPr indent="571500" algn="ctr" defTabSz="292100">
        <a:defRPr sz="5600">
          <a:latin typeface="+mn-lt"/>
          <a:ea typeface="+mn-ea"/>
          <a:cs typeface="+mn-cs"/>
          <a:sym typeface="Helvetica Light"/>
        </a:defRPr>
      </a:lvl6pPr>
      <a:lvl7pPr indent="685800" algn="ctr" defTabSz="292100">
        <a:defRPr sz="5600">
          <a:latin typeface="+mn-lt"/>
          <a:ea typeface="+mn-ea"/>
          <a:cs typeface="+mn-cs"/>
          <a:sym typeface="Helvetica Light"/>
        </a:defRPr>
      </a:lvl7pPr>
      <a:lvl8pPr indent="800100" algn="ctr" defTabSz="292100">
        <a:defRPr sz="5600">
          <a:latin typeface="+mn-lt"/>
          <a:ea typeface="+mn-ea"/>
          <a:cs typeface="+mn-cs"/>
          <a:sym typeface="Helvetica Light"/>
        </a:defRPr>
      </a:lvl8pPr>
      <a:lvl9pPr indent="914400" algn="ctr" defTabSz="292100">
        <a:defRPr sz="5600">
          <a:latin typeface="+mn-lt"/>
          <a:ea typeface="+mn-ea"/>
          <a:cs typeface="+mn-cs"/>
          <a:sym typeface="Helvetica Light"/>
        </a:defRPr>
      </a:lvl9pPr>
    </p:titleStyle>
    <p:bodyStyle>
      <a:lvl1pPr algn="ctr" defTabSz="292100">
        <a:defRPr sz="2200">
          <a:latin typeface="+mn-lt"/>
          <a:ea typeface="+mn-ea"/>
          <a:cs typeface="+mn-cs"/>
          <a:sym typeface="Helvetica Light"/>
        </a:defRPr>
      </a:lvl1pPr>
      <a:lvl2pPr indent="114300" algn="ctr" defTabSz="292100">
        <a:defRPr sz="2200">
          <a:latin typeface="+mn-lt"/>
          <a:ea typeface="+mn-ea"/>
          <a:cs typeface="+mn-cs"/>
          <a:sym typeface="Helvetica Light"/>
        </a:defRPr>
      </a:lvl2pPr>
      <a:lvl3pPr indent="228600" algn="ctr" defTabSz="292100">
        <a:defRPr sz="2200">
          <a:latin typeface="+mn-lt"/>
          <a:ea typeface="+mn-ea"/>
          <a:cs typeface="+mn-cs"/>
          <a:sym typeface="Helvetica Light"/>
        </a:defRPr>
      </a:lvl3pPr>
      <a:lvl4pPr indent="342900" algn="ctr" defTabSz="292100">
        <a:defRPr sz="2200">
          <a:latin typeface="+mn-lt"/>
          <a:ea typeface="+mn-ea"/>
          <a:cs typeface="+mn-cs"/>
          <a:sym typeface="Helvetica Light"/>
        </a:defRPr>
      </a:lvl4pPr>
      <a:lvl5pPr indent="457200" algn="ctr" defTabSz="292100">
        <a:defRPr sz="2200">
          <a:latin typeface="+mn-lt"/>
          <a:ea typeface="+mn-ea"/>
          <a:cs typeface="+mn-cs"/>
          <a:sym typeface="Helvetica Light"/>
        </a:defRPr>
      </a:lvl5pPr>
      <a:lvl6pPr indent="571500" algn="ctr" defTabSz="292100">
        <a:defRPr sz="2200">
          <a:latin typeface="+mn-lt"/>
          <a:ea typeface="+mn-ea"/>
          <a:cs typeface="+mn-cs"/>
          <a:sym typeface="Helvetica Light"/>
        </a:defRPr>
      </a:lvl6pPr>
      <a:lvl7pPr indent="685800" algn="ctr" defTabSz="292100">
        <a:defRPr sz="2200">
          <a:latin typeface="+mn-lt"/>
          <a:ea typeface="+mn-ea"/>
          <a:cs typeface="+mn-cs"/>
          <a:sym typeface="Helvetica Light"/>
        </a:defRPr>
      </a:lvl7pPr>
      <a:lvl8pPr indent="800100" algn="ctr" defTabSz="292100">
        <a:defRPr sz="2200">
          <a:latin typeface="+mn-lt"/>
          <a:ea typeface="+mn-ea"/>
          <a:cs typeface="+mn-cs"/>
          <a:sym typeface="Helvetica Light"/>
        </a:defRPr>
      </a:lvl8pPr>
      <a:lvl9pPr indent="914400" algn="ctr" defTabSz="292100">
        <a:defRPr sz="2200">
          <a:latin typeface="+mn-lt"/>
          <a:ea typeface="+mn-ea"/>
          <a:cs typeface="+mn-cs"/>
          <a:sym typeface="Helvetica Light"/>
        </a:defRPr>
      </a:lvl9pPr>
    </p:bodyStyle>
    <p:otherStyle>
      <a:lvl1pPr algn="r" defTabSz="292100">
        <a:defRPr sz="1200" b="1">
          <a:solidFill>
            <a:schemeClr val="tx1"/>
          </a:solidFill>
          <a:latin typeface="+mn-lt"/>
          <a:ea typeface="+mn-ea"/>
          <a:cs typeface="+mn-cs"/>
          <a:sym typeface="Source Sans Pro Semibold"/>
        </a:defRPr>
      </a:lvl1pPr>
      <a:lvl2pPr indent="114300" algn="r" defTabSz="292100">
        <a:defRPr sz="1200" b="1">
          <a:solidFill>
            <a:schemeClr val="tx1"/>
          </a:solidFill>
          <a:latin typeface="+mn-lt"/>
          <a:ea typeface="+mn-ea"/>
          <a:cs typeface="+mn-cs"/>
          <a:sym typeface="Source Sans Pro Semibold"/>
        </a:defRPr>
      </a:lvl2pPr>
      <a:lvl3pPr indent="228600" algn="r" defTabSz="292100">
        <a:defRPr sz="1200" b="1">
          <a:solidFill>
            <a:schemeClr val="tx1"/>
          </a:solidFill>
          <a:latin typeface="+mn-lt"/>
          <a:ea typeface="+mn-ea"/>
          <a:cs typeface="+mn-cs"/>
          <a:sym typeface="Source Sans Pro Semibold"/>
        </a:defRPr>
      </a:lvl3pPr>
      <a:lvl4pPr indent="342900" algn="r" defTabSz="292100">
        <a:defRPr sz="1200" b="1">
          <a:solidFill>
            <a:schemeClr val="tx1"/>
          </a:solidFill>
          <a:latin typeface="+mn-lt"/>
          <a:ea typeface="+mn-ea"/>
          <a:cs typeface="+mn-cs"/>
          <a:sym typeface="Source Sans Pro Semibold"/>
        </a:defRPr>
      </a:lvl4pPr>
      <a:lvl5pPr indent="457200" algn="r" defTabSz="292100">
        <a:defRPr sz="1200" b="1">
          <a:solidFill>
            <a:schemeClr val="tx1"/>
          </a:solidFill>
          <a:latin typeface="+mn-lt"/>
          <a:ea typeface="+mn-ea"/>
          <a:cs typeface="+mn-cs"/>
          <a:sym typeface="Source Sans Pro Semibold"/>
        </a:defRPr>
      </a:lvl5pPr>
      <a:lvl6pPr indent="571500" algn="r" defTabSz="292100">
        <a:defRPr sz="1200" b="1">
          <a:solidFill>
            <a:schemeClr val="tx1"/>
          </a:solidFill>
          <a:latin typeface="+mn-lt"/>
          <a:ea typeface="+mn-ea"/>
          <a:cs typeface="+mn-cs"/>
          <a:sym typeface="Source Sans Pro Semibold"/>
        </a:defRPr>
      </a:lvl6pPr>
      <a:lvl7pPr indent="685800" algn="r" defTabSz="292100">
        <a:defRPr sz="1200" b="1">
          <a:solidFill>
            <a:schemeClr val="tx1"/>
          </a:solidFill>
          <a:latin typeface="+mn-lt"/>
          <a:ea typeface="+mn-ea"/>
          <a:cs typeface="+mn-cs"/>
          <a:sym typeface="Source Sans Pro Semibold"/>
        </a:defRPr>
      </a:lvl7pPr>
      <a:lvl8pPr indent="800100" algn="r" defTabSz="292100">
        <a:defRPr sz="1200" b="1">
          <a:solidFill>
            <a:schemeClr val="tx1"/>
          </a:solidFill>
          <a:latin typeface="+mn-lt"/>
          <a:ea typeface="+mn-ea"/>
          <a:cs typeface="+mn-cs"/>
          <a:sym typeface="Source Sans Pro Semibold"/>
        </a:defRPr>
      </a:lvl8pPr>
      <a:lvl9pPr indent="914400" algn="r" defTabSz="292100">
        <a:defRPr sz="1200" b="1">
          <a:solidFill>
            <a:schemeClr val="tx1"/>
          </a:solidFill>
          <a:latin typeface="+mn-lt"/>
          <a:ea typeface="+mn-ea"/>
          <a:cs typeface="+mn-cs"/>
          <a:sym typeface="Source Sans Pro Semibold"/>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75" name="Rechteck 74"/>
          <p:cNvSpPr>
            <a:spLocks noChangeAspect="1"/>
          </p:cNvSpPr>
          <p:nvPr userDrawn="1"/>
        </p:nvSpPr>
        <p:spPr>
          <a:xfrm>
            <a:off x="11700000" y="6394912"/>
            <a:ext cx="492000" cy="288000"/>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2" name="Titelplatzhalter 1"/>
          <p:cNvSpPr>
            <a:spLocks noGrp="1"/>
          </p:cNvSpPr>
          <p:nvPr>
            <p:ph type="title"/>
          </p:nvPr>
        </p:nvSpPr>
        <p:spPr>
          <a:xfrm>
            <a:off x="828000" y="435600"/>
            <a:ext cx="9525000" cy="468000"/>
          </a:xfrm>
          <a:prstGeom prst="rect">
            <a:avLst/>
          </a:prstGeom>
        </p:spPr>
        <p:txBody>
          <a:bodyPr vert="horz" lIns="91440" tIns="45720" rIns="91440" bIns="45720" rtlCol="0" anchor="ctr">
            <a:noAutofit/>
          </a:bodyPr>
          <a:lstStyle/>
          <a:p>
            <a:r>
              <a:rPr lang="de-DE" dirty="0"/>
              <a:t>Headline</a:t>
            </a:r>
            <a:endParaRPr lang="de-AT" dirty="0"/>
          </a:p>
        </p:txBody>
      </p:sp>
      <p:sp>
        <p:nvSpPr>
          <p:cNvPr id="3" name="Textplatzhalter 2"/>
          <p:cNvSpPr>
            <a:spLocks noGrp="1"/>
          </p:cNvSpPr>
          <p:nvPr>
            <p:ph type="body" idx="1"/>
          </p:nvPr>
        </p:nvSpPr>
        <p:spPr>
          <a:xfrm>
            <a:off x="828000" y="1296000"/>
            <a:ext cx="10512000" cy="4932000"/>
          </a:xfrm>
          <a:prstGeom prst="rect">
            <a:avLst/>
          </a:prstGeom>
        </p:spPr>
        <p:txBody>
          <a:bodyPr vert="horz" lIns="91440" tIns="45720" rIns="91440" bIns="45720" rtlCol="0">
            <a:noAutofit/>
          </a:bodyPr>
          <a:lstStyle/>
          <a:p>
            <a:pPr lvl="0"/>
            <a:r>
              <a:rPr lang="de-DE" dirty="0"/>
              <a:t>First Level</a:t>
            </a:r>
          </a:p>
          <a:p>
            <a:pPr lvl="1"/>
            <a:r>
              <a:rPr lang="de-DE" dirty="0"/>
              <a:t>Second Level</a:t>
            </a:r>
          </a:p>
          <a:p>
            <a:pPr lvl="2"/>
            <a:r>
              <a:rPr lang="de-DE" dirty="0"/>
              <a:t>Third Level</a:t>
            </a:r>
          </a:p>
          <a:p>
            <a:pPr lvl="3"/>
            <a:r>
              <a:rPr lang="de-DE" dirty="0" err="1"/>
              <a:t>Fourth</a:t>
            </a:r>
            <a:r>
              <a:rPr lang="de-DE" dirty="0"/>
              <a:t> Level</a:t>
            </a:r>
          </a:p>
          <a:p>
            <a:pPr lvl="4"/>
            <a:r>
              <a:rPr lang="de-DE" dirty="0" err="1"/>
              <a:t>Fifth</a:t>
            </a:r>
            <a:r>
              <a:rPr lang="de-DE" dirty="0"/>
              <a:t> Level</a:t>
            </a:r>
          </a:p>
          <a:p>
            <a:pPr lvl="5"/>
            <a:r>
              <a:rPr lang="de-DE" dirty="0" err="1"/>
              <a:t>Sixth</a:t>
            </a:r>
            <a:r>
              <a:rPr lang="de-DE" dirty="0"/>
              <a:t> Level</a:t>
            </a:r>
          </a:p>
          <a:p>
            <a:pPr lvl="6"/>
            <a:r>
              <a:rPr lang="de-DE" dirty="0" err="1"/>
              <a:t>Seventh</a:t>
            </a:r>
            <a:r>
              <a:rPr lang="de-DE" dirty="0"/>
              <a:t> Level</a:t>
            </a:r>
          </a:p>
          <a:p>
            <a:pPr lvl="7"/>
            <a:r>
              <a:rPr lang="de-DE" dirty="0" err="1"/>
              <a:t>Eighth</a:t>
            </a:r>
            <a:r>
              <a:rPr lang="de-DE" dirty="0"/>
              <a:t> Level</a:t>
            </a:r>
          </a:p>
          <a:p>
            <a:pPr lvl="8"/>
            <a:r>
              <a:rPr lang="de-DE" dirty="0" err="1"/>
              <a:t>Nineth</a:t>
            </a:r>
            <a:r>
              <a:rPr lang="de-DE" dirty="0"/>
              <a:t> Level</a:t>
            </a:r>
            <a:endParaRPr lang="de-AT" dirty="0"/>
          </a:p>
        </p:txBody>
      </p:sp>
      <p:sp>
        <p:nvSpPr>
          <p:cNvPr id="10" name="Rechteck 9"/>
          <p:cNvSpPr>
            <a:spLocks/>
          </p:cNvSpPr>
          <p:nvPr userDrawn="1"/>
        </p:nvSpPr>
        <p:spPr>
          <a:xfrm>
            <a:off x="0" y="396000"/>
            <a:ext cx="792000" cy="468000"/>
          </a:xfrm>
          <a:prstGeom prst="rect">
            <a:avLst/>
          </a:pr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a:p>
        </p:txBody>
      </p:sp>
      <p:sp>
        <p:nvSpPr>
          <p:cNvPr id="9" name="Shape 1166"/>
          <p:cNvSpPr/>
          <p:nvPr userDrawn="1"/>
        </p:nvSpPr>
        <p:spPr>
          <a:xfrm>
            <a:off x="9407791" y="6460919"/>
            <a:ext cx="2135460" cy="15388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lgn="r">
              <a:defRPr sz="2200">
                <a:solidFill>
                  <a:srgbClr val="333333"/>
                </a:solidFill>
                <a:latin typeface="Source Sans Pro Light"/>
                <a:ea typeface="Source Sans Pro Light"/>
                <a:cs typeface="Source Sans Pro Light"/>
                <a:sym typeface="Source Sans Pro Light"/>
              </a:defRPr>
            </a:lvl1pPr>
          </a:lstStyle>
          <a:p>
            <a:pPr>
              <a:defRPr sz="1800">
                <a:solidFill>
                  <a:srgbClr val="000000"/>
                </a:solidFill>
              </a:defRPr>
            </a:pPr>
            <a:r>
              <a:rPr lang="en-US" sz="1000" dirty="0">
                <a:solidFill>
                  <a:schemeClr val="tx1">
                    <a:lumMod val="75000"/>
                    <a:lumOff val="25000"/>
                  </a:schemeClr>
                </a:solidFill>
                <a:latin typeface="+mn-lt"/>
              </a:rPr>
              <a:t>Copyright by </a:t>
            </a:r>
            <a:r>
              <a:rPr lang="en-US" sz="1000" dirty="0" err="1">
                <a:solidFill>
                  <a:schemeClr val="tx1">
                    <a:lumMod val="75000"/>
                    <a:lumOff val="25000"/>
                  </a:schemeClr>
                </a:solidFill>
                <a:latin typeface="+mn-lt"/>
              </a:rPr>
              <a:t>pmOne</a:t>
            </a:r>
            <a:r>
              <a:rPr lang="en-US" sz="1000" dirty="0">
                <a:solidFill>
                  <a:schemeClr val="tx1">
                    <a:lumMod val="75000"/>
                    <a:lumOff val="25000"/>
                  </a:schemeClr>
                </a:solidFill>
                <a:latin typeface="+mn-lt"/>
              </a:rPr>
              <a:t> Analytics</a:t>
            </a:r>
            <a:endParaRPr sz="1000" dirty="0">
              <a:solidFill>
                <a:schemeClr val="tx1">
                  <a:lumMod val="75000"/>
                  <a:lumOff val="25000"/>
                </a:schemeClr>
              </a:solidFill>
              <a:latin typeface="+mn-lt"/>
            </a:endParaRPr>
          </a:p>
        </p:txBody>
      </p:sp>
      <p:grpSp>
        <p:nvGrpSpPr>
          <p:cNvPr id="14" name="Gruppieren 13"/>
          <p:cNvGrpSpPr/>
          <p:nvPr/>
        </p:nvGrpSpPr>
        <p:grpSpPr>
          <a:xfrm>
            <a:off x="12299950" y="0"/>
            <a:ext cx="1689100" cy="2667000"/>
            <a:chOff x="12299950" y="0"/>
            <a:chExt cx="1689100" cy="2667000"/>
          </a:xfrm>
        </p:grpSpPr>
        <p:sp>
          <p:nvSpPr>
            <p:cNvPr id="26" name="Rechteck 25"/>
            <p:cNvSpPr/>
            <p:nvPr/>
          </p:nvSpPr>
          <p:spPr>
            <a:xfrm>
              <a:off x="12299950" y="0"/>
              <a:ext cx="1689100" cy="381000"/>
            </a:xfrm>
            <a:prstGeom prst="rect">
              <a:avLst/>
            </a:prstGeom>
            <a:solidFill>
              <a:srgbClr val="009F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t>Blau Logo (0,159,227)</a:t>
              </a:r>
            </a:p>
          </p:txBody>
        </p:sp>
        <p:sp>
          <p:nvSpPr>
            <p:cNvPr id="27" name="Rechteck 26"/>
            <p:cNvSpPr/>
            <p:nvPr/>
          </p:nvSpPr>
          <p:spPr>
            <a:xfrm>
              <a:off x="12299950" y="381000"/>
              <a:ext cx="1689100" cy="381000"/>
            </a:xfrm>
            <a:prstGeom prst="rect">
              <a:avLst/>
            </a:prstGeom>
            <a:solidFill>
              <a:srgbClr val="F8F8F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Hintergrund Grau (248,248,248)</a:t>
              </a:r>
            </a:p>
          </p:txBody>
        </p:sp>
        <p:sp>
          <p:nvSpPr>
            <p:cNvPr id="28" name="Rechteck 27"/>
            <p:cNvSpPr/>
            <p:nvPr/>
          </p:nvSpPr>
          <p:spPr>
            <a:xfrm>
              <a:off x="12299950" y="762000"/>
              <a:ext cx="1689100" cy="381000"/>
            </a:xfrm>
            <a:prstGeom prst="rect">
              <a:avLst/>
            </a:prstGeom>
            <a:solidFill>
              <a:srgbClr val="E3E3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Grau 10% (227,227,227)</a:t>
              </a:r>
            </a:p>
          </p:txBody>
        </p:sp>
        <p:sp>
          <p:nvSpPr>
            <p:cNvPr id="29" name="Rechteck 28"/>
            <p:cNvSpPr/>
            <p:nvPr/>
          </p:nvSpPr>
          <p:spPr>
            <a:xfrm>
              <a:off x="12299950" y="1143000"/>
              <a:ext cx="1689100" cy="381000"/>
            </a:xfrm>
            <a:prstGeom prst="rect">
              <a:avLst/>
            </a:prstGeom>
            <a:solidFill>
              <a:srgbClr val="66666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Grau 60% (102,102,102)</a:t>
              </a:r>
            </a:p>
          </p:txBody>
        </p:sp>
        <p:sp>
          <p:nvSpPr>
            <p:cNvPr id="30" name="Rechteck 29"/>
            <p:cNvSpPr/>
            <p:nvPr/>
          </p:nvSpPr>
          <p:spPr>
            <a:xfrm>
              <a:off x="12299950" y="1524000"/>
              <a:ext cx="1689100" cy="381000"/>
            </a:xfrm>
            <a:prstGeom prst="rect">
              <a:avLst/>
            </a:prstGeom>
            <a:solidFill>
              <a:srgbClr val="F2B14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Orange Alte Vorlage (242,177,70)</a:t>
              </a:r>
            </a:p>
          </p:txBody>
        </p:sp>
        <p:sp>
          <p:nvSpPr>
            <p:cNvPr id="18" name="Rechteck 17"/>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Wundermailing (40,187,184)</a:t>
              </a:r>
            </a:p>
          </p:txBody>
        </p:sp>
        <p:sp>
          <p:nvSpPr>
            <p:cNvPr id="23" name="Rechteck 22"/>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Wundermailing (40,187,184)</a:t>
              </a:r>
            </a:p>
          </p:txBody>
        </p:sp>
        <p:sp>
          <p:nvSpPr>
            <p:cNvPr id="41" name="Rechteck 40"/>
            <p:cNvSpPr/>
            <p:nvPr/>
          </p:nvSpPr>
          <p:spPr>
            <a:xfrm>
              <a:off x="12299950" y="2286000"/>
              <a:ext cx="1689100" cy="381000"/>
            </a:xfrm>
            <a:prstGeom prst="rect">
              <a:avLst/>
            </a:prstGeom>
            <a:solidFill>
              <a:srgbClr val="99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pmOne Rot (153.0.0)</a:t>
              </a:r>
            </a:p>
          </p:txBody>
        </p:sp>
      </p:grpSp>
      <p:grpSp>
        <p:nvGrpSpPr>
          <p:cNvPr id="33" name="Gruppieren 32"/>
          <p:cNvGrpSpPr/>
          <p:nvPr/>
        </p:nvGrpSpPr>
        <p:grpSpPr>
          <a:xfrm>
            <a:off x="12299950" y="0"/>
            <a:ext cx="1689100" cy="2667000"/>
            <a:chOff x="12299950" y="0"/>
            <a:chExt cx="1689100" cy="2667000"/>
          </a:xfrm>
        </p:grpSpPr>
        <p:sp>
          <p:nvSpPr>
            <p:cNvPr id="34" name="Rechteck 33"/>
            <p:cNvSpPr/>
            <p:nvPr/>
          </p:nvSpPr>
          <p:spPr>
            <a:xfrm>
              <a:off x="12299950" y="0"/>
              <a:ext cx="1689100" cy="381000"/>
            </a:xfrm>
            <a:prstGeom prst="rect">
              <a:avLst/>
            </a:prstGeom>
            <a:solidFill>
              <a:srgbClr val="009F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t>Blau Logo (0,159,227)</a:t>
              </a:r>
            </a:p>
          </p:txBody>
        </p:sp>
        <p:sp>
          <p:nvSpPr>
            <p:cNvPr id="35" name="Rechteck 34"/>
            <p:cNvSpPr/>
            <p:nvPr/>
          </p:nvSpPr>
          <p:spPr>
            <a:xfrm>
              <a:off x="12299950" y="381000"/>
              <a:ext cx="1689100" cy="381000"/>
            </a:xfrm>
            <a:prstGeom prst="rect">
              <a:avLst/>
            </a:prstGeom>
            <a:solidFill>
              <a:srgbClr val="F8F8F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Hintergrund Grau (248,248,248)</a:t>
              </a:r>
            </a:p>
          </p:txBody>
        </p:sp>
        <p:sp>
          <p:nvSpPr>
            <p:cNvPr id="36" name="Rechteck 35"/>
            <p:cNvSpPr/>
            <p:nvPr/>
          </p:nvSpPr>
          <p:spPr>
            <a:xfrm>
              <a:off x="12299950" y="762000"/>
              <a:ext cx="1689100" cy="381000"/>
            </a:xfrm>
            <a:prstGeom prst="rect">
              <a:avLst/>
            </a:prstGeom>
            <a:solidFill>
              <a:srgbClr val="E3E3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Grau 10% (227,227,227)</a:t>
              </a:r>
            </a:p>
          </p:txBody>
        </p:sp>
        <p:sp>
          <p:nvSpPr>
            <p:cNvPr id="37" name="Rechteck 36"/>
            <p:cNvSpPr/>
            <p:nvPr/>
          </p:nvSpPr>
          <p:spPr>
            <a:xfrm>
              <a:off x="12299950" y="1143000"/>
              <a:ext cx="1689100" cy="381000"/>
            </a:xfrm>
            <a:prstGeom prst="rect">
              <a:avLst/>
            </a:prstGeom>
            <a:solidFill>
              <a:srgbClr val="66666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Grau 60% (102,102,102)</a:t>
              </a:r>
            </a:p>
          </p:txBody>
        </p:sp>
        <p:sp>
          <p:nvSpPr>
            <p:cNvPr id="38" name="Rechteck 37"/>
            <p:cNvSpPr/>
            <p:nvPr/>
          </p:nvSpPr>
          <p:spPr>
            <a:xfrm>
              <a:off x="12299950" y="1524000"/>
              <a:ext cx="1689100" cy="381000"/>
            </a:xfrm>
            <a:prstGeom prst="rect">
              <a:avLst/>
            </a:prstGeom>
            <a:solidFill>
              <a:srgbClr val="F2B14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Orange Alte Vorlage (242,177,70)</a:t>
              </a:r>
            </a:p>
          </p:txBody>
        </p:sp>
        <p:sp>
          <p:nvSpPr>
            <p:cNvPr id="39" name="Rechteck 38"/>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Wundermailing (40,187,184)</a:t>
              </a:r>
            </a:p>
          </p:txBody>
        </p:sp>
        <p:sp>
          <p:nvSpPr>
            <p:cNvPr id="40" name="Rechteck 39"/>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Wundermailing (40,187,184)</a:t>
              </a:r>
            </a:p>
          </p:txBody>
        </p:sp>
        <p:sp>
          <p:nvSpPr>
            <p:cNvPr id="42" name="Rechteck 41"/>
            <p:cNvSpPr/>
            <p:nvPr/>
          </p:nvSpPr>
          <p:spPr>
            <a:xfrm>
              <a:off x="12299950" y="2286000"/>
              <a:ext cx="1689100" cy="381000"/>
            </a:xfrm>
            <a:prstGeom prst="rect">
              <a:avLst/>
            </a:prstGeom>
            <a:solidFill>
              <a:srgbClr val="99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pmOne Rot (153.0.0)</a:t>
              </a:r>
            </a:p>
          </p:txBody>
        </p:sp>
      </p:grpSp>
      <p:grpSp>
        <p:nvGrpSpPr>
          <p:cNvPr id="43" name="Gruppieren 42"/>
          <p:cNvGrpSpPr/>
          <p:nvPr/>
        </p:nvGrpSpPr>
        <p:grpSpPr>
          <a:xfrm>
            <a:off x="12299950" y="0"/>
            <a:ext cx="1689100" cy="2667000"/>
            <a:chOff x="12299950" y="0"/>
            <a:chExt cx="1689100" cy="2667000"/>
          </a:xfrm>
        </p:grpSpPr>
        <p:sp>
          <p:nvSpPr>
            <p:cNvPr id="44" name="Rechteck 43"/>
            <p:cNvSpPr/>
            <p:nvPr/>
          </p:nvSpPr>
          <p:spPr>
            <a:xfrm>
              <a:off x="12299950" y="0"/>
              <a:ext cx="1689100" cy="381000"/>
            </a:xfrm>
            <a:prstGeom prst="rect">
              <a:avLst/>
            </a:prstGeom>
            <a:solidFill>
              <a:srgbClr val="009F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t>Blau Logo (0,159,227)</a:t>
              </a:r>
            </a:p>
          </p:txBody>
        </p:sp>
        <p:sp>
          <p:nvSpPr>
            <p:cNvPr id="45" name="Rechteck 44"/>
            <p:cNvSpPr/>
            <p:nvPr/>
          </p:nvSpPr>
          <p:spPr>
            <a:xfrm>
              <a:off x="12299950" y="381000"/>
              <a:ext cx="1689100" cy="381000"/>
            </a:xfrm>
            <a:prstGeom prst="rect">
              <a:avLst/>
            </a:prstGeom>
            <a:solidFill>
              <a:srgbClr val="F8F8F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Hintergrund Grau (248,248,248)</a:t>
              </a:r>
            </a:p>
          </p:txBody>
        </p:sp>
        <p:sp>
          <p:nvSpPr>
            <p:cNvPr id="46" name="Rechteck 45"/>
            <p:cNvSpPr/>
            <p:nvPr/>
          </p:nvSpPr>
          <p:spPr>
            <a:xfrm>
              <a:off x="12299950" y="762000"/>
              <a:ext cx="1689100" cy="381000"/>
            </a:xfrm>
            <a:prstGeom prst="rect">
              <a:avLst/>
            </a:prstGeom>
            <a:solidFill>
              <a:srgbClr val="E3E3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Grau 10% (227,227,227)</a:t>
              </a:r>
            </a:p>
          </p:txBody>
        </p:sp>
        <p:sp>
          <p:nvSpPr>
            <p:cNvPr id="47" name="Rechteck 46"/>
            <p:cNvSpPr/>
            <p:nvPr/>
          </p:nvSpPr>
          <p:spPr>
            <a:xfrm>
              <a:off x="12299950" y="1143000"/>
              <a:ext cx="1689100" cy="381000"/>
            </a:xfrm>
            <a:prstGeom prst="rect">
              <a:avLst/>
            </a:prstGeom>
            <a:solidFill>
              <a:srgbClr val="66666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Grau 60% (102,102,102)</a:t>
              </a:r>
            </a:p>
          </p:txBody>
        </p:sp>
        <p:sp>
          <p:nvSpPr>
            <p:cNvPr id="48" name="Rechteck 47"/>
            <p:cNvSpPr/>
            <p:nvPr/>
          </p:nvSpPr>
          <p:spPr>
            <a:xfrm>
              <a:off x="12299950" y="1524000"/>
              <a:ext cx="1689100" cy="381000"/>
            </a:xfrm>
            <a:prstGeom prst="rect">
              <a:avLst/>
            </a:prstGeom>
            <a:solidFill>
              <a:srgbClr val="F2B14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Orange Alte Vorlage (242,177,70)</a:t>
              </a:r>
            </a:p>
          </p:txBody>
        </p:sp>
        <p:sp>
          <p:nvSpPr>
            <p:cNvPr id="49" name="Rechteck 48"/>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Wundermailing (40,187,184)</a:t>
              </a:r>
            </a:p>
          </p:txBody>
        </p:sp>
        <p:sp>
          <p:nvSpPr>
            <p:cNvPr id="50" name="Rechteck 49"/>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Wundermailing (40,187,184)</a:t>
              </a:r>
            </a:p>
          </p:txBody>
        </p:sp>
        <p:sp>
          <p:nvSpPr>
            <p:cNvPr id="51" name="Rechteck 50"/>
            <p:cNvSpPr/>
            <p:nvPr/>
          </p:nvSpPr>
          <p:spPr>
            <a:xfrm>
              <a:off x="12299950" y="2286000"/>
              <a:ext cx="1689100" cy="381000"/>
            </a:xfrm>
            <a:prstGeom prst="rect">
              <a:avLst/>
            </a:prstGeom>
            <a:solidFill>
              <a:srgbClr val="99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pmOne Rot (153.0.0)</a:t>
              </a:r>
            </a:p>
          </p:txBody>
        </p:sp>
      </p:grpSp>
      <p:grpSp>
        <p:nvGrpSpPr>
          <p:cNvPr id="52" name="Gruppieren 51"/>
          <p:cNvGrpSpPr/>
          <p:nvPr/>
        </p:nvGrpSpPr>
        <p:grpSpPr>
          <a:xfrm>
            <a:off x="12299950" y="0"/>
            <a:ext cx="1689100" cy="2667000"/>
            <a:chOff x="12299950" y="0"/>
            <a:chExt cx="1689100" cy="2667000"/>
          </a:xfrm>
        </p:grpSpPr>
        <p:sp>
          <p:nvSpPr>
            <p:cNvPr id="53" name="Rechteck 52"/>
            <p:cNvSpPr/>
            <p:nvPr/>
          </p:nvSpPr>
          <p:spPr>
            <a:xfrm>
              <a:off x="12299950" y="0"/>
              <a:ext cx="1689100" cy="381000"/>
            </a:xfrm>
            <a:prstGeom prst="rect">
              <a:avLst/>
            </a:prstGeom>
            <a:solidFill>
              <a:srgbClr val="009F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t>Blau Logo (0,159,227)</a:t>
              </a:r>
            </a:p>
          </p:txBody>
        </p:sp>
        <p:sp>
          <p:nvSpPr>
            <p:cNvPr id="54" name="Rechteck 53"/>
            <p:cNvSpPr/>
            <p:nvPr/>
          </p:nvSpPr>
          <p:spPr>
            <a:xfrm>
              <a:off x="12299950" y="381000"/>
              <a:ext cx="1689100" cy="381000"/>
            </a:xfrm>
            <a:prstGeom prst="rect">
              <a:avLst/>
            </a:prstGeom>
            <a:solidFill>
              <a:srgbClr val="F8F8F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Hintergrund Grau (248,248,248)</a:t>
              </a:r>
            </a:p>
          </p:txBody>
        </p:sp>
        <p:sp>
          <p:nvSpPr>
            <p:cNvPr id="55" name="Rechteck 54"/>
            <p:cNvSpPr/>
            <p:nvPr/>
          </p:nvSpPr>
          <p:spPr>
            <a:xfrm>
              <a:off x="12299950" y="762000"/>
              <a:ext cx="1689100" cy="381000"/>
            </a:xfrm>
            <a:prstGeom prst="rect">
              <a:avLst/>
            </a:prstGeom>
            <a:solidFill>
              <a:srgbClr val="E3E3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Grau 10% (227,227,227)</a:t>
              </a:r>
            </a:p>
          </p:txBody>
        </p:sp>
        <p:sp>
          <p:nvSpPr>
            <p:cNvPr id="56" name="Rechteck 55"/>
            <p:cNvSpPr/>
            <p:nvPr/>
          </p:nvSpPr>
          <p:spPr>
            <a:xfrm>
              <a:off x="12299950" y="1143000"/>
              <a:ext cx="1689100" cy="381000"/>
            </a:xfrm>
            <a:prstGeom prst="rect">
              <a:avLst/>
            </a:prstGeom>
            <a:solidFill>
              <a:srgbClr val="66666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Grau 60% (102,102,102)</a:t>
              </a:r>
            </a:p>
          </p:txBody>
        </p:sp>
        <p:sp>
          <p:nvSpPr>
            <p:cNvPr id="57" name="Rechteck 56"/>
            <p:cNvSpPr/>
            <p:nvPr/>
          </p:nvSpPr>
          <p:spPr>
            <a:xfrm>
              <a:off x="12299950" y="1524000"/>
              <a:ext cx="1689100" cy="381000"/>
            </a:xfrm>
            <a:prstGeom prst="rect">
              <a:avLst/>
            </a:prstGeom>
            <a:solidFill>
              <a:srgbClr val="F2B14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Orange Alte Vorlage (242,177,70)</a:t>
              </a:r>
            </a:p>
          </p:txBody>
        </p:sp>
        <p:sp>
          <p:nvSpPr>
            <p:cNvPr id="58" name="Rechteck 57"/>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Wundermailing (40,187,184)</a:t>
              </a:r>
            </a:p>
          </p:txBody>
        </p:sp>
        <p:sp>
          <p:nvSpPr>
            <p:cNvPr id="59" name="Rechteck 58"/>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Wundermailing (40,187,184)</a:t>
              </a:r>
            </a:p>
          </p:txBody>
        </p:sp>
        <p:sp>
          <p:nvSpPr>
            <p:cNvPr id="60" name="Rechteck 59"/>
            <p:cNvSpPr/>
            <p:nvPr/>
          </p:nvSpPr>
          <p:spPr>
            <a:xfrm>
              <a:off x="12299950" y="2286000"/>
              <a:ext cx="1689100" cy="381000"/>
            </a:xfrm>
            <a:prstGeom prst="rect">
              <a:avLst/>
            </a:prstGeom>
            <a:solidFill>
              <a:srgbClr val="99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pmOne Rot (153.0.0)</a:t>
              </a:r>
            </a:p>
          </p:txBody>
        </p:sp>
      </p:grpSp>
      <p:grpSp>
        <p:nvGrpSpPr>
          <p:cNvPr id="65" name="Gruppieren 64"/>
          <p:cNvGrpSpPr/>
          <p:nvPr/>
        </p:nvGrpSpPr>
        <p:grpSpPr>
          <a:xfrm>
            <a:off x="12299950" y="0"/>
            <a:ext cx="1689100" cy="2667000"/>
            <a:chOff x="12299950" y="0"/>
            <a:chExt cx="1689100" cy="2667000"/>
          </a:xfrm>
        </p:grpSpPr>
        <p:sp>
          <p:nvSpPr>
            <p:cNvPr id="66" name="Rechteck 65"/>
            <p:cNvSpPr/>
            <p:nvPr/>
          </p:nvSpPr>
          <p:spPr>
            <a:xfrm>
              <a:off x="12299950" y="0"/>
              <a:ext cx="1689100" cy="381000"/>
            </a:xfrm>
            <a:prstGeom prst="rect">
              <a:avLst/>
            </a:prstGeom>
            <a:solidFill>
              <a:srgbClr val="009F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t>Blau Logo (0,159,227)</a:t>
              </a:r>
            </a:p>
          </p:txBody>
        </p:sp>
        <p:sp>
          <p:nvSpPr>
            <p:cNvPr id="67" name="Rechteck 66"/>
            <p:cNvSpPr/>
            <p:nvPr/>
          </p:nvSpPr>
          <p:spPr>
            <a:xfrm>
              <a:off x="12299950" y="381000"/>
              <a:ext cx="1689100" cy="381000"/>
            </a:xfrm>
            <a:prstGeom prst="rect">
              <a:avLst/>
            </a:prstGeom>
            <a:solidFill>
              <a:srgbClr val="F8F8F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Hintergrund Grau (248,248,248)</a:t>
              </a:r>
            </a:p>
          </p:txBody>
        </p:sp>
        <p:sp>
          <p:nvSpPr>
            <p:cNvPr id="68" name="Rechteck 67"/>
            <p:cNvSpPr/>
            <p:nvPr/>
          </p:nvSpPr>
          <p:spPr>
            <a:xfrm>
              <a:off x="12299950" y="762000"/>
              <a:ext cx="1689100" cy="381000"/>
            </a:xfrm>
            <a:prstGeom prst="rect">
              <a:avLst/>
            </a:prstGeom>
            <a:solidFill>
              <a:srgbClr val="E3E3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Grau 10% (227,227,227)</a:t>
              </a:r>
            </a:p>
          </p:txBody>
        </p:sp>
        <p:sp>
          <p:nvSpPr>
            <p:cNvPr id="69" name="Rechteck 68"/>
            <p:cNvSpPr/>
            <p:nvPr/>
          </p:nvSpPr>
          <p:spPr>
            <a:xfrm>
              <a:off x="12299950" y="1143000"/>
              <a:ext cx="1689100" cy="381000"/>
            </a:xfrm>
            <a:prstGeom prst="rect">
              <a:avLst/>
            </a:prstGeom>
            <a:solidFill>
              <a:srgbClr val="66666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Grau 60% (102,102,102)</a:t>
              </a:r>
            </a:p>
          </p:txBody>
        </p:sp>
        <p:sp>
          <p:nvSpPr>
            <p:cNvPr id="70" name="Rechteck 69"/>
            <p:cNvSpPr/>
            <p:nvPr/>
          </p:nvSpPr>
          <p:spPr>
            <a:xfrm>
              <a:off x="12299950" y="1524000"/>
              <a:ext cx="1689100" cy="381000"/>
            </a:xfrm>
            <a:prstGeom prst="rect">
              <a:avLst/>
            </a:prstGeom>
            <a:solidFill>
              <a:srgbClr val="F2B14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Orange Alte Vorlage (242,177,70)</a:t>
              </a:r>
            </a:p>
          </p:txBody>
        </p:sp>
        <p:sp>
          <p:nvSpPr>
            <p:cNvPr id="71" name="Rechteck 70"/>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Wundermailing (40,187,184)</a:t>
              </a:r>
            </a:p>
          </p:txBody>
        </p:sp>
        <p:sp>
          <p:nvSpPr>
            <p:cNvPr id="72" name="Rechteck 71"/>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Wundermailing (40,187,184)</a:t>
              </a:r>
            </a:p>
          </p:txBody>
        </p:sp>
        <p:sp>
          <p:nvSpPr>
            <p:cNvPr id="73" name="Rechteck 72"/>
            <p:cNvSpPr/>
            <p:nvPr/>
          </p:nvSpPr>
          <p:spPr>
            <a:xfrm>
              <a:off x="12299950" y="2286000"/>
              <a:ext cx="1689100" cy="381000"/>
            </a:xfrm>
            <a:prstGeom prst="rect">
              <a:avLst/>
            </a:prstGeom>
            <a:solidFill>
              <a:srgbClr val="99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pmOne Rot (153.0.0)</a:t>
              </a:r>
            </a:p>
          </p:txBody>
        </p:sp>
      </p:grpSp>
      <p:grpSp>
        <p:nvGrpSpPr>
          <p:cNvPr id="78" name="Gruppieren 77"/>
          <p:cNvGrpSpPr/>
          <p:nvPr/>
        </p:nvGrpSpPr>
        <p:grpSpPr>
          <a:xfrm>
            <a:off x="12299950" y="0"/>
            <a:ext cx="1689100" cy="2667000"/>
            <a:chOff x="12299950" y="0"/>
            <a:chExt cx="1689100" cy="2667000"/>
          </a:xfrm>
        </p:grpSpPr>
        <p:sp>
          <p:nvSpPr>
            <p:cNvPr id="79" name="Rechteck 78"/>
            <p:cNvSpPr/>
            <p:nvPr/>
          </p:nvSpPr>
          <p:spPr>
            <a:xfrm>
              <a:off x="12299950" y="0"/>
              <a:ext cx="1689100" cy="381000"/>
            </a:xfrm>
            <a:prstGeom prst="rect">
              <a:avLst/>
            </a:prstGeom>
            <a:solidFill>
              <a:srgbClr val="009F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t>Blau Logo (0,159,227)</a:t>
              </a:r>
            </a:p>
          </p:txBody>
        </p:sp>
        <p:sp>
          <p:nvSpPr>
            <p:cNvPr id="80" name="Rechteck 79"/>
            <p:cNvSpPr/>
            <p:nvPr/>
          </p:nvSpPr>
          <p:spPr>
            <a:xfrm>
              <a:off x="12299950" y="381000"/>
              <a:ext cx="1689100" cy="381000"/>
            </a:xfrm>
            <a:prstGeom prst="rect">
              <a:avLst/>
            </a:prstGeom>
            <a:solidFill>
              <a:srgbClr val="F8F8F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Hintergrund Grau (248,248,248)</a:t>
              </a:r>
            </a:p>
          </p:txBody>
        </p:sp>
        <p:sp>
          <p:nvSpPr>
            <p:cNvPr id="81" name="Rechteck 80"/>
            <p:cNvSpPr/>
            <p:nvPr/>
          </p:nvSpPr>
          <p:spPr>
            <a:xfrm>
              <a:off x="12299950" y="762000"/>
              <a:ext cx="1689100" cy="381000"/>
            </a:xfrm>
            <a:prstGeom prst="rect">
              <a:avLst/>
            </a:prstGeom>
            <a:solidFill>
              <a:srgbClr val="E3E3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Grau 10% (227,227,227)</a:t>
              </a:r>
            </a:p>
          </p:txBody>
        </p:sp>
        <p:sp>
          <p:nvSpPr>
            <p:cNvPr id="82" name="Rechteck 81"/>
            <p:cNvSpPr/>
            <p:nvPr/>
          </p:nvSpPr>
          <p:spPr>
            <a:xfrm>
              <a:off x="12299950" y="1143000"/>
              <a:ext cx="1689100" cy="381000"/>
            </a:xfrm>
            <a:prstGeom prst="rect">
              <a:avLst/>
            </a:prstGeom>
            <a:solidFill>
              <a:srgbClr val="66666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Grau 60% (102,102,102)</a:t>
              </a:r>
            </a:p>
          </p:txBody>
        </p:sp>
        <p:sp>
          <p:nvSpPr>
            <p:cNvPr id="83" name="Rechteck 82"/>
            <p:cNvSpPr/>
            <p:nvPr/>
          </p:nvSpPr>
          <p:spPr>
            <a:xfrm>
              <a:off x="12299950" y="1524000"/>
              <a:ext cx="1689100" cy="381000"/>
            </a:xfrm>
            <a:prstGeom prst="rect">
              <a:avLst/>
            </a:prstGeom>
            <a:solidFill>
              <a:srgbClr val="F2B14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Orange Alte Vorlage (242,177,70)</a:t>
              </a:r>
            </a:p>
          </p:txBody>
        </p:sp>
        <p:sp>
          <p:nvSpPr>
            <p:cNvPr id="84" name="Rechteck 83"/>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Wundermailing (40,187,184)</a:t>
              </a:r>
            </a:p>
          </p:txBody>
        </p:sp>
        <p:sp>
          <p:nvSpPr>
            <p:cNvPr id="85" name="Rechteck 84"/>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Wundermailing (40,187,184)</a:t>
              </a:r>
            </a:p>
          </p:txBody>
        </p:sp>
        <p:sp>
          <p:nvSpPr>
            <p:cNvPr id="86" name="Rechteck 85"/>
            <p:cNvSpPr/>
            <p:nvPr/>
          </p:nvSpPr>
          <p:spPr>
            <a:xfrm>
              <a:off x="12299950" y="2286000"/>
              <a:ext cx="1689100" cy="381000"/>
            </a:xfrm>
            <a:prstGeom prst="rect">
              <a:avLst/>
            </a:prstGeom>
            <a:solidFill>
              <a:srgbClr val="99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pmOne Rot (153.0.0)</a:t>
              </a:r>
            </a:p>
          </p:txBody>
        </p:sp>
      </p:grpSp>
      <p:grpSp>
        <p:nvGrpSpPr>
          <p:cNvPr id="91" name="Gruppieren 90"/>
          <p:cNvGrpSpPr/>
          <p:nvPr userDrawn="1"/>
        </p:nvGrpSpPr>
        <p:grpSpPr>
          <a:xfrm>
            <a:off x="12299950" y="0"/>
            <a:ext cx="1689100" cy="2667000"/>
            <a:chOff x="12299950" y="0"/>
            <a:chExt cx="1689100" cy="2667000"/>
          </a:xfrm>
        </p:grpSpPr>
        <p:sp>
          <p:nvSpPr>
            <p:cNvPr id="92" name="Rechteck 91"/>
            <p:cNvSpPr/>
            <p:nvPr/>
          </p:nvSpPr>
          <p:spPr>
            <a:xfrm>
              <a:off x="12299950" y="0"/>
              <a:ext cx="1689100" cy="381000"/>
            </a:xfrm>
            <a:prstGeom prst="rect">
              <a:avLst/>
            </a:prstGeom>
            <a:solidFill>
              <a:srgbClr val="009F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t>Blau Logo (0,159,227)</a:t>
              </a:r>
            </a:p>
          </p:txBody>
        </p:sp>
        <p:sp>
          <p:nvSpPr>
            <p:cNvPr id="93" name="Rechteck 92"/>
            <p:cNvSpPr/>
            <p:nvPr/>
          </p:nvSpPr>
          <p:spPr>
            <a:xfrm>
              <a:off x="12299950" y="381000"/>
              <a:ext cx="1689100" cy="381000"/>
            </a:xfrm>
            <a:prstGeom prst="rect">
              <a:avLst/>
            </a:prstGeom>
            <a:solidFill>
              <a:srgbClr val="F8F8F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Hintergrund Grau (248,248,248)</a:t>
              </a:r>
            </a:p>
          </p:txBody>
        </p:sp>
        <p:sp>
          <p:nvSpPr>
            <p:cNvPr id="94" name="Rechteck 93"/>
            <p:cNvSpPr/>
            <p:nvPr/>
          </p:nvSpPr>
          <p:spPr>
            <a:xfrm>
              <a:off x="12299950" y="762000"/>
              <a:ext cx="1689100" cy="381000"/>
            </a:xfrm>
            <a:prstGeom prst="rect">
              <a:avLst/>
            </a:prstGeom>
            <a:solidFill>
              <a:srgbClr val="E3E3E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Grau 10% (227,227,227)</a:t>
              </a:r>
            </a:p>
          </p:txBody>
        </p:sp>
        <p:sp>
          <p:nvSpPr>
            <p:cNvPr id="95" name="Rechteck 94"/>
            <p:cNvSpPr/>
            <p:nvPr/>
          </p:nvSpPr>
          <p:spPr>
            <a:xfrm>
              <a:off x="12299950" y="1143000"/>
              <a:ext cx="1689100" cy="381000"/>
            </a:xfrm>
            <a:prstGeom prst="rect">
              <a:avLst/>
            </a:prstGeom>
            <a:solidFill>
              <a:srgbClr val="66666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Grau 60% (102,102,102)</a:t>
              </a:r>
            </a:p>
          </p:txBody>
        </p:sp>
        <p:sp>
          <p:nvSpPr>
            <p:cNvPr id="96" name="Rechteck 95"/>
            <p:cNvSpPr/>
            <p:nvPr/>
          </p:nvSpPr>
          <p:spPr>
            <a:xfrm>
              <a:off x="12299950" y="1524000"/>
              <a:ext cx="1689100" cy="381000"/>
            </a:xfrm>
            <a:prstGeom prst="rect">
              <a:avLst/>
            </a:prstGeom>
            <a:solidFill>
              <a:srgbClr val="F2B14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Orange Alte Vorlage (242,177,70)</a:t>
              </a:r>
            </a:p>
          </p:txBody>
        </p:sp>
        <p:sp>
          <p:nvSpPr>
            <p:cNvPr id="97" name="Rechteck 96"/>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Wundermailing (40,187,184)</a:t>
              </a:r>
            </a:p>
          </p:txBody>
        </p:sp>
        <p:sp>
          <p:nvSpPr>
            <p:cNvPr id="98" name="Rechteck 97"/>
            <p:cNvSpPr/>
            <p:nvPr/>
          </p:nvSpPr>
          <p:spPr>
            <a:xfrm>
              <a:off x="12299950" y="1905000"/>
              <a:ext cx="1689100" cy="381000"/>
            </a:xfrm>
            <a:prstGeom prst="rect">
              <a:avLst/>
            </a:prstGeom>
            <a:solidFill>
              <a:srgbClr val="28BBB8"/>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Wundermailing (40,187,184)</a:t>
              </a:r>
            </a:p>
          </p:txBody>
        </p:sp>
        <p:sp>
          <p:nvSpPr>
            <p:cNvPr id="99" name="Rechteck 98"/>
            <p:cNvSpPr/>
            <p:nvPr userDrawn="1"/>
          </p:nvSpPr>
          <p:spPr>
            <a:xfrm>
              <a:off x="12299950" y="2286000"/>
              <a:ext cx="1689100" cy="381000"/>
            </a:xfrm>
            <a:prstGeom prst="rect">
              <a:avLst/>
            </a:prstGeom>
            <a:solidFill>
              <a:srgbClr val="9900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chorCtr="0"/>
            <a:lstStyle/>
            <a:p>
              <a:pPr algn="r"/>
              <a:r>
                <a:rPr lang="de-AT" sz="700" dirty="0">
                  <a:solidFill>
                    <a:schemeClr val="tx1"/>
                  </a:solidFill>
                </a:rPr>
                <a:t>pmOne Rot (153.0.0)</a:t>
              </a:r>
            </a:p>
          </p:txBody>
        </p:sp>
      </p:grpSp>
      <p:sp>
        <p:nvSpPr>
          <p:cNvPr id="6" name="Foliennummernplatzhalter 5"/>
          <p:cNvSpPr>
            <a:spLocks noGrp="1"/>
          </p:cNvSpPr>
          <p:nvPr>
            <p:ph type="sldNum" sz="quarter" idx="4"/>
          </p:nvPr>
        </p:nvSpPr>
        <p:spPr>
          <a:xfrm>
            <a:off x="11700000" y="6356349"/>
            <a:ext cx="492000" cy="365125"/>
          </a:xfrm>
          <a:prstGeom prst="rect">
            <a:avLst/>
          </a:prstGeom>
        </p:spPr>
        <p:txBody>
          <a:bodyPr vert="horz" lIns="91440" tIns="45720" rIns="91440" bIns="45720" rtlCol="0" anchor="ctr"/>
          <a:lstStyle>
            <a:lvl1pPr algn="r">
              <a:defRPr sz="1400">
                <a:solidFill>
                  <a:schemeClr val="bg1"/>
                </a:solidFill>
              </a:defRPr>
            </a:lvl1pPr>
          </a:lstStyle>
          <a:p>
            <a:pPr defTabSz="292100"/>
            <a:fld id="{86CB4B4D-7CA3-9044-876B-883B54F8677D}" type="slidenum">
              <a:rPr lang="de-AT" kern="0" smtClean="0"/>
              <a:pPr defTabSz="292100"/>
              <a:t>‹#›</a:t>
            </a:fld>
            <a:endParaRPr lang="de-AT" kern="0"/>
          </a:p>
        </p:txBody>
      </p:sp>
    </p:spTree>
    <p:extLst>
      <p:ext uri="{BB962C8B-B14F-4D97-AF65-F5344CB8AC3E}">
        <p14:creationId xmlns:p14="http://schemas.microsoft.com/office/powerpoint/2010/main" val="239425352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hdr="0" ftr="0" dt="0"/>
  <p:txStyles>
    <p:titleStyle>
      <a:lvl1pPr algn="l" defTabSz="914400" rtl="0" eaLnBrk="1" latinLnBrk="0" hangingPunct="1">
        <a:lnSpc>
          <a:spcPct val="90000"/>
        </a:lnSpc>
        <a:spcBef>
          <a:spcPct val="0"/>
        </a:spcBef>
        <a:buNone/>
        <a:defRPr sz="4000" kern="1200">
          <a:solidFill>
            <a:schemeClr val="tx1">
              <a:lumMod val="75000"/>
              <a:lumOff val="25000"/>
            </a:schemeClr>
          </a:solidFill>
          <a:latin typeface="+mn-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0" kern="1200" baseline="0">
          <a:solidFill>
            <a:schemeClr val="tx1">
              <a:lumMod val="75000"/>
              <a:lumOff val="25000"/>
            </a:schemeClr>
          </a:solidFill>
          <a:latin typeface="+mn-lt"/>
          <a:ea typeface="+mn-ea"/>
          <a:cs typeface="+mn-cs"/>
        </a:defRPr>
      </a:lvl1pPr>
      <a:lvl2pPr marL="180975" indent="-180975" algn="l" defTabSz="914400" rtl="0" eaLnBrk="1" latinLnBrk="0" hangingPunct="1">
        <a:lnSpc>
          <a:spcPct val="90000"/>
        </a:lnSpc>
        <a:spcBef>
          <a:spcPts val="500"/>
        </a:spcBef>
        <a:buSzPct val="80000"/>
        <a:buFont typeface="Arial" panose="020B0604020202020204" pitchFamily="34" charset="0"/>
        <a:buChar char="•"/>
        <a:defRPr sz="2400" b="0" kern="1200">
          <a:solidFill>
            <a:schemeClr val="tx1">
              <a:lumMod val="75000"/>
              <a:lumOff val="25000"/>
            </a:schemeClr>
          </a:solidFill>
          <a:latin typeface="+mn-lt"/>
          <a:ea typeface="+mn-ea"/>
          <a:cs typeface="+mn-cs"/>
        </a:defRPr>
      </a:lvl2pPr>
      <a:lvl3pPr marL="361950" indent="-173038" algn="l" defTabSz="914400" rtl="0" eaLnBrk="1" latinLnBrk="0" hangingPunct="1">
        <a:lnSpc>
          <a:spcPct val="90000"/>
        </a:lnSpc>
        <a:spcBef>
          <a:spcPts val="500"/>
        </a:spcBef>
        <a:buSzPct val="80000"/>
        <a:buFont typeface="Symbol" panose="05050102010706020507" pitchFamily="18" charset="2"/>
        <a:buChar char="-"/>
        <a:tabLst/>
        <a:defRPr sz="2000" b="0" kern="1200">
          <a:solidFill>
            <a:schemeClr val="tx1">
              <a:lumMod val="75000"/>
              <a:lumOff val="25000"/>
            </a:schemeClr>
          </a:solidFill>
          <a:latin typeface="+mn-lt"/>
          <a:ea typeface="+mn-ea"/>
          <a:cs typeface="+mn-cs"/>
        </a:defRPr>
      </a:lvl3pPr>
      <a:lvl4pPr marL="542925" indent="-180975" algn="l" defTabSz="914400" rtl="0" eaLnBrk="1" latinLnBrk="0" hangingPunct="1">
        <a:lnSpc>
          <a:spcPct val="90000"/>
        </a:lnSpc>
        <a:spcBef>
          <a:spcPts val="500"/>
        </a:spcBef>
        <a:buSzPct val="80000"/>
        <a:buFont typeface="Courier New" panose="02070309020205020404" pitchFamily="49" charset="0"/>
        <a:buChar char="o"/>
        <a:defRPr sz="1800" b="0" kern="1200">
          <a:solidFill>
            <a:schemeClr val="tx1">
              <a:lumMod val="75000"/>
              <a:lumOff val="25000"/>
            </a:schemeClr>
          </a:solidFill>
          <a:latin typeface="+mn-lt"/>
          <a:ea typeface="+mn-ea"/>
          <a:cs typeface="+mn-cs"/>
        </a:defRPr>
      </a:lvl4pPr>
      <a:lvl5pPr marL="714375" indent="-171450" algn="l" defTabSz="914400" rtl="0" eaLnBrk="1" latinLnBrk="0" hangingPunct="1">
        <a:lnSpc>
          <a:spcPct val="90000"/>
        </a:lnSpc>
        <a:spcBef>
          <a:spcPts val="500"/>
        </a:spcBef>
        <a:buFont typeface="Arial" panose="020B0604020202020204" pitchFamily="34" charset="0"/>
        <a:buChar char="•"/>
        <a:defRPr sz="1800" b="0" kern="1200">
          <a:solidFill>
            <a:schemeClr val="tx1">
              <a:lumMod val="75000"/>
              <a:lumOff val="25000"/>
            </a:schemeClr>
          </a:solidFill>
          <a:latin typeface="+mn-lt"/>
          <a:ea typeface="+mn-ea"/>
          <a:cs typeface="+mn-cs"/>
        </a:defRPr>
      </a:lvl5pPr>
      <a:lvl6pPr marL="895350" indent="-180975"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6pPr>
      <a:lvl7pPr marL="895350" indent="-180975"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7pPr>
      <a:lvl8pPr marL="895350" indent="-180975"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8pPr>
      <a:lvl9pPr marL="895350" indent="-180975"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xml"/><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7.jpeg"/><Relationship Id="rId2" Type="http://schemas.openxmlformats.org/officeDocument/2006/relationships/image" Target="../media/image62.png"/><Relationship Id="rId1" Type="http://schemas.openxmlformats.org/officeDocument/2006/relationships/slideLayout" Target="../slideLayouts/slideLayout2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jpeg"/><Relationship Id="rId2" Type="http://schemas.openxmlformats.org/officeDocument/2006/relationships/image" Target="../media/image68.png"/><Relationship Id="rId1" Type="http://schemas.openxmlformats.org/officeDocument/2006/relationships/slideLayout" Target="../slideLayouts/slideLayout2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hyperlink" Target="mailto:marcel.franke@pmone.com" TargetMode="External"/><Relationship Id="rId2" Type="http://schemas.openxmlformats.org/officeDocument/2006/relationships/hyperlink" Target="http://www.nexxtjump.com/" TargetMode="Externa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jpg"/></Relationships>
</file>

<file path=ppt/slides/_rels/slide23.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89.png"/><Relationship Id="rId5" Type="http://schemas.microsoft.com/office/2007/relationships/hdphoto" Target="../media/hdphoto2.wdp"/><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14.jp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jpg"/><Relationship Id="rId12" Type="http://schemas.openxmlformats.org/officeDocument/2006/relationships/image" Target="../media/image18.jpeg"/><Relationship Id="rId2" Type="http://schemas.openxmlformats.org/officeDocument/2006/relationships/image" Target="../media/image8.jpeg"/><Relationship Id="rId1" Type="http://schemas.openxmlformats.org/officeDocument/2006/relationships/slideLayout" Target="../slideLayouts/slideLayout16.xml"/><Relationship Id="rId6" Type="http://schemas.openxmlformats.org/officeDocument/2006/relationships/image" Target="../media/image12.jpg"/><Relationship Id="rId11" Type="http://schemas.openxmlformats.org/officeDocument/2006/relationships/image" Target="../media/image17.jpg"/><Relationship Id="rId5" Type="http://schemas.openxmlformats.org/officeDocument/2006/relationships/image" Target="../media/image11.jp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jpeg"/><Relationship Id="rId14" Type="http://schemas.openxmlformats.org/officeDocument/2006/relationships/image" Target="../media/image20.jpeg"/></Relationships>
</file>

<file path=ppt/slides/_rels/slide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www.pmone.com/" TargetMode="External"/><Relationship Id="rId1" Type="http://schemas.openxmlformats.org/officeDocument/2006/relationships/slideLayout" Target="../slideLayouts/slideLayout16.xml"/><Relationship Id="rId4" Type="http://schemas.openxmlformats.org/officeDocument/2006/relationships/image" Target="../media/image20.jpeg"/></Relationships>
</file>

<file path=ppt/slides/_rels/slide4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16.xml"/><Relationship Id="rId5" Type="http://schemas.openxmlformats.org/officeDocument/2006/relationships/image" Target="../media/image20.jpeg"/><Relationship Id="rId4" Type="http://schemas.openxmlformats.org/officeDocument/2006/relationships/image" Target="../media/image24.jpg"/></Relationships>
</file>

<file path=ppt/slides/_rels/slide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g"/><Relationship Id="rId1" Type="http://schemas.openxmlformats.org/officeDocument/2006/relationships/slideLayout" Target="../slideLayouts/slideLayout2.xml"/><Relationship Id="rId4" Type="http://schemas.openxmlformats.org/officeDocument/2006/relationships/image" Target="../media/image119.jpeg"/></Relationships>
</file>

<file path=ppt/slides/_rels/slide5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3.jpg"/><Relationship Id="rId7" Type="http://schemas.openxmlformats.org/officeDocument/2006/relationships/image" Target="../media/image126.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54.png"/><Relationship Id="rId5" Type="http://schemas.openxmlformats.org/officeDocument/2006/relationships/image" Target="../media/image124.png"/><Relationship Id="rId10" Type="http://schemas.openxmlformats.org/officeDocument/2006/relationships/image" Target="../media/image53.png"/><Relationship Id="rId4" Type="http://schemas.openxmlformats.org/officeDocument/2006/relationships/hyperlink" Target="https://www.google.de/url?sa=i&amp;rct=j&amp;q=&amp;esrc=s&amp;source=images&amp;cd=&amp;cad=rja&amp;uact=8&amp;ved=0ahUKEwiQ-oyy5YrSAhUmMZoKHdCeDQsQjRwIBw&amp;url=https://developers.google.com/analytics/terms/branding-policy&amp;bvm=bv.146786187,d.bGs&amp;psig=AFQjCNEW0xfLJUj8pd1MeUVyer5QRFbilw&amp;ust=1486996933262522" TargetMode="External"/><Relationship Id="rId9" Type="http://schemas.openxmlformats.org/officeDocument/2006/relationships/image" Target="../media/image55.png"/></Relationships>
</file>

<file path=ppt/slides/_rels/slide5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35.png"/></Relationships>
</file>

<file path=ppt/slides/_rels/slide57.xml.rels><?xml version="1.0" encoding="UTF-8" standalone="yes"?>
<Relationships xmlns="http://schemas.openxmlformats.org/package/2006/relationships"><Relationship Id="rId2" Type="http://schemas.openxmlformats.org/officeDocument/2006/relationships/image" Target="../media/image13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0.jpeg"/><Relationship Id="rId2" Type="http://schemas.openxmlformats.org/officeDocument/2006/relationships/notesSlide" Target="../notesSlides/notesSlide1.xml"/><Relationship Id="rId1" Type="http://schemas.openxmlformats.org/officeDocument/2006/relationships/slideLayout" Target="../slideLayouts/slideLayout1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17.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20.jpeg"/><Relationship Id="rId4" Type="http://schemas.openxmlformats.org/officeDocument/2006/relationships/image" Target="../media/image31.png"/><Relationship Id="rId9" Type="http://schemas.openxmlformats.org/officeDocument/2006/relationships/image" Target="../media/image36.jpeg"/></Relationships>
</file>

<file path=ppt/slides/_rels/slide8.xml.rels><?xml version="1.0" encoding="UTF-8" standalone="yes"?>
<Relationships xmlns="http://schemas.openxmlformats.org/package/2006/relationships"><Relationship Id="rId8" Type="http://schemas.openxmlformats.org/officeDocument/2006/relationships/image" Target="../media/image43.jpe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jpeg"/><Relationship Id="rId2" Type="http://schemas.openxmlformats.org/officeDocument/2006/relationships/image" Target="../media/image37.jpeg"/><Relationship Id="rId1" Type="http://schemas.openxmlformats.org/officeDocument/2006/relationships/slideLayout" Target="../slideLayouts/slideLayout1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20.jpeg"/></Relationships>
</file>

<file path=ppt/slides/_rels/slide9.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a:xfrm>
            <a:off x="329606" y="3570304"/>
            <a:ext cx="11639787" cy="2069731"/>
          </a:xfrm>
        </p:spPr>
        <p:txBody>
          <a:bodyPr/>
          <a:lstStyle/>
          <a:p>
            <a:r>
              <a:rPr lang="de-DE" dirty="0"/>
              <a:t>Wie baue ich meinen eigenen Cloud Service in </a:t>
            </a:r>
            <a:r>
              <a:rPr lang="de-DE" dirty="0" err="1"/>
              <a:t>Azure</a:t>
            </a:r>
            <a:r>
              <a:rPr lang="de-DE" dirty="0"/>
              <a:t>? </a:t>
            </a:r>
            <a:br>
              <a:rPr lang="de-DE" dirty="0">
                <a:latin typeface="Open Sans" panose="020B0606030504020204" pitchFamily="34" charset="0"/>
                <a:ea typeface="Open Sans" panose="020B0606030504020204" pitchFamily="34" charset="0"/>
                <a:cs typeface="Open Sans" panose="020B0606030504020204" pitchFamily="34" charset="0"/>
              </a:rPr>
            </a:br>
            <a:br>
              <a:rPr lang="de-DE" sz="2400" dirty="0">
                <a:latin typeface="Open Sans" panose="020B0606030504020204" pitchFamily="34" charset="0"/>
                <a:ea typeface="Open Sans" panose="020B0606030504020204" pitchFamily="34" charset="0"/>
                <a:cs typeface="Open Sans" panose="020B0606030504020204" pitchFamily="34" charset="0"/>
              </a:rPr>
            </a:br>
            <a:r>
              <a:rPr lang="de-DE" sz="3600" dirty="0">
                <a:latin typeface="Open Sans" panose="020B0606030504020204" pitchFamily="34" charset="0"/>
                <a:ea typeface="Open Sans" panose="020B0606030504020204" pitchFamily="34" charset="0"/>
                <a:cs typeface="Open Sans" panose="020B0606030504020204" pitchFamily="34" charset="0"/>
              </a:rPr>
              <a:t>Marcel Franke - </a:t>
            </a:r>
            <a:r>
              <a:rPr lang="de-DE" dirty="0"/>
              <a:t>VP Technology &amp; Growth</a:t>
            </a:r>
            <a:br>
              <a:rPr lang="de-DE" dirty="0"/>
            </a:br>
            <a:r>
              <a:rPr lang="de-DE" dirty="0"/>
              <a:t>pmOne Analytics GmbH</a:t>
            </a:r>
            <a:br>
              <a:rPr lang="de-DE" dirty="0"/>
            </a:br>
            <a:br>
              <a:rPr lang="de-DE" dirty="0">
                <a:latin typeface="Open Sans" panose="020B0606030504020204" pitchFamily="34" charset="0"/>
                <a:ea typeface="Open Sans" panose="020B0606030504020204" pitchFamily="34" charset="0"/>
                <a:cs typeface="Open Sans" panose="020B0606030504020204" pitchFamily="34" charset="0"/>
              </a:rPr>
            </a:br>
            <a:endParaRPr lang="de-DE"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1316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Warum</a:t>
            </a:r>
            <a:r>
              <a:rPr lang="en-US" dirty="0"/>
              <a:t> </a:t>
            </a:r>
            <a:r>
              <a:rPr lang="en-US" dirty="0" err="1"/>
              <a:t>sollte</a:t>
            </a:r>
            <a:r>
              <a:rPr lang="en-US" dirty="0"/>
              <a:t> man </a:t>
            </a:r>
            <a:r>
              <a:rPr lang="en-US" dirty="0" err="1"/>
              <a:t>überhaupt</a:t>
            </a:r>
            <a:r>
              <a:rPr lang="en-US" dirty="0"/>
              <a:t> </a:t>
            </a:r>
            <a:r>
              <a:rPr lang="en-US" dirty="0" err="1"/>
              <a:t>einen</a:t>
            </a:r>
            <a:r>
              <a:rPr lang="en-US" dirty="0"/>
              <a:t> </a:t>
            </a:r>
            <a:r>
              <a:rPr lang="en-US" dirty="0" err="1"/>
              <a:t>eigenen</a:t>
            </a:r>
            <a:r>
              <a:rPr lang="en-US" dirty="0"/>
              <a:t> Cloud Service </a:t>
            </a:r>
            <a:r>
              <a:rPr lang="en-US" dirty="0" err="1"/>
              <a:t>bauen</a:t>
            </a:r>
            <a:r>
              <a:rPr lang="en-US" dirty="0"/>
              <a:t>?</a:t>
            </a:r>
            <a:endParaRPr lang="de-DE" dirty="0"/>
          </a:p>
        </p:txBody>
      </p:sp>
      <p:sp>
        <p:nvSpPr>
          <p:cNvPr id="5" name="Text Placeholder 4"/>
          <p:cNvSpPr>
            <a:spLocks noGrp="1"/>
          </p:cNvSpPr>
          <p:nvPr>
            <p:ph type="body" idx="1"/>
          </p:nvPr>
        </p:nvSpPr>
        <p:spPr/>
        <p:txBody>
          <a:bodyPr/>
          <a:lstStyle/>
          <a:p>
            <a:endParaRPr lang="de-DE"/>
          </a:p>
        </p:txBody>
      </p:sp>
    </p:spTree>
    <p:extLst>
      <p:ext uri="{BB962C8B-B14F-4D97-AF65-F5344CB8AC3E}">
        <p14:creationId xmlns:p14="http://schemas.microsoft.com/office/powerpoint/2010/main" val="30458199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Nutzt</a:t>
            </a:r>
            <a:r>
              <a:rPr lang="en-US" dirty="0"/>
              <a:t> </a:t>
            </a:r>
            <a:r>
              <a:rPr lang="en-US" dirty="0" err="1"/>
              <a:t>überhaupt</a:t>
            </a:r>
            <a:r>
              <a:rPr lang="en-US" dirty="0"/>
              <a:t> </a:t>
            </a:r>
            <a:r>
              <a:rPr lang="en-US" dirty="0" err="1"/>
              <a:t>jemand</a:t>
            </a:r>
            <a:r>
              <a:rPr lang="en-US" dirty="0"/>
              <a:t> die Cloud?</a:t>
            </a:r>
            <a:endParaRPr lang="de-DE" dirty="0"/>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8002" y="1856175"/>
            <a:ext cx="8575996" cy="4165484"/>
          </a:xfrm>
        </p:spPr>
      </p:pic>
    </p:spTree>
    <p:extLst>
      <p:ext uri="{BB962C8B-B14F-4D97-AF65-F5344CB8AC3E}">
        <p14:creationId xmlns:p14="http://schemas.microsoft.com/office/powerpoint/2010/main" val="2035007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e-DE"/>
          </a:p>
        </p:txBody>
      </p:sp>
      <p:sp>
        <p:nvSpPr>
          <p:cNvPr id="3" name="Content Placeholder 2"/>
          <p:cNvSpPr>
            <a:spLocks noGrp="1"/>
          </p:cNvSpPr>
          <p:nvPr>
            <p:ph idx="1"/>
          </p:nvPr>
        </p:nvSpPr>
        <p:spPr/>
        <p:txBody>
          <a:bodyPr/>
          <a:lstStyle/>
          <a:p>
            <a:endParaRPr lang="de-DE"/>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24683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Den </a:t>
            </a:r>
            <a:r>
              <a:rPr lang="en-US" dirty="0" err="1"/>
              <a:t>Kunden</a:t>
            </a:r>
            <a:r>
              <a:rPr lang="en-US" dirty="0"/>
              <a:t> </a:t>
            </a:r>
            <a:r>
              <a:rPr lang="en-US" dirty="0" err="1"/>
              <a:t>zuhören</a:t>
            </a:r>
            <a:endParaRPr lang="de-DE"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9384" y="1825625"/>
            <a:ext cx="2993231" cy="3990975"/>
          </a:xfrm>
        </p:spPr>
      </p:pic>
    </p:spTree>
    <p:extLst>
      <p:ext uri="{BB962C8B-B14F-4D97-AF65-F5344CB8AC3E}">
        <p14:creationId xmlns:p14="http://schemas.microsoft.com/office/powerpoint/2010/main" val="1781777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Was </a:t>
            </a:r>
            <a:r>
              <a:rPr lang="en-US" dirty="0" err="1"/>
              <a:t>ist</a:t>
            </a:r>
            <a:r>
              <a:rPr lang="en-US" dirty="0"/>
              <a:t> </a:t>
            </a:r>
            <a:r>
              <a:rPr lang="en-US" dirty="0" err="1"/>
              <a:t>Wundermailing</a:t>
            </a:r>
            <a:r>
              <a:rPr lang="en-US" dirty="0"/>
              <a:t>?</a:t>
            </a:r>
            <a:endParaRPr lang="de-DE" dirty="0"/>
          </a:p>
        </p:txBody>
      </p:sp>
      <p:sp>
        <p:nvSpPr>
          <p:cNvPr id="3" name="Text Placeholder 2"/>
          <p:cNvSpPr>
            <a:spLocks noGrp="1"/>
          </p:cNvSpPr>
          <p:nvPr>
            <p:ph type="body" idx="1"/>
          </p:nvPr>
        </p:nvSpPr>
        <p:spPr/>
        <p:txBody>
          <a:bodyPr/>
          <a:lstStyle/>
          <a:p>
            <a:endParaRPr lang="de-DE"/>
          </a:p>
        </p:txBody>
      </p:sp>
    </p:spTree>
    <p:extLst>
      <p:ext uri="{BB962C8B-B14F-4D97-AF65-F5344CB8AC3E}">
        <p14:creationId xmlns:p14="http://schemas.microsoft.com/office/powerpoint/2010/main" val="2729303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Shape 598"/>
          <p:cNvSpPr/>
          <p:nvPr/>
        </p:nvSpPr>
        <p:spPr>
          <a:xfrm>
            <a:off x="6075947" y="0"/>
            <a:ext cx="6120000" cy="6858000"/>
          </a:xfrm>
          <a:prstGeom prst="rect">
            <a:avLst/>
          </a:prstGeom>
          <a:solidFill>
            <a:srgbClr val="28BBB8"/>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4BA8DF"/>
                </a:solidFill>
              </a:defRPr>
            </a:pPr>
            <a:endParaRPr kumimoji="0" sz="1600" b="0" i="0" u="none" strike="noStrike" kern="1200" cap="none" spc="0" normalizeH="0" baseline="0" noProof="0">
              <a:ln>
                <a:noFill/>
              </a:ln>
              <a:solidFill>
                <a:srgbClr val="4BA8DF"/>
              </a:solidFill>
              <a:effectLst/>
              <a:uLnTx/>
              <a:uFillTx/>
              <a:latin typeface="Source Sans Pro Light"/>
              <a:ea typeface="+mn-ea"/>
              <a:cs typeface="+mn-cs"/>
            </a:endParaRPr>
          </a:p>
        </p:txBody>
      </p:sp>
      <p:sp>
        <p:nvSpPr>
          <p:cNvPr id="20" name="Rectangle 19"/>
          <p:cNvSpPr/>
          <p:nvPr/>
        </p:nvSpPr>
        <p:spPr>
          <a:xfrm>
            <a:off x="455815" y="674942"/>
            <a:ext cx="4841631" cy="71558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700" b="0" i="0" u="none" strike="noStrike" kern="1200" cap="none" spc="0" normalizeH="0" baseline="0" noProof="0" dirty="0">
                <a:ln>
                  <a:noFill/>
                </a:ln>
                <a:solidFill>
                  <a:srgbClr val="28BBB8"/>
                </a:solidFill>
                <a:effectLst/>
                <a:uLnTx/>
                <a:uFillTx/>
                <a:latin typeface="Source Sans Pro Semibold" panose="020B0603030403020204" pitchFamily="34" charset="0"/>
                <a:ea typeface="+mn-ea"/>
                <a:cs typeface="Segoe UI Light" panose="020B0502040204020203" pitchFamily="34" charset="0"/>
              </a:rPr>
              <a:t>Digitalization drives</a:t>
            </a:r>
            <a:endParaRPr kumimoji="0" lang="en-US" sz="2700" b="0" i="0" u="none" strike="noStrike" kern="1200" cap="none" spc="0" normalizeH="0" baseline="0" noProof="0" dirty="0">
              <a:ln>
                <a:noFill/>
              </a:ln>
              <a:solidFill>
                <a:prstClr val="white"/>
              </a:solidFill>
              <a:effectLst/>
              <a:uLnTx/>
              <a:uFillTx/>
              <a:latin typeface="Source Sans Pro Semibold" panose="020B0603030403020204" pitchFamily="34" charset="0"/>
              <a:ea typeface="+mn-ea"/>
              <a:cs typeface="Segoe UI Light" panose="020B0502040204020203" pitchFamily="34" charset="0"/>
            </a:endParaRPr>
          </a:p>
        </p:txBody>
      </p:sp>
      <p:sp>
        <p:nvSpPr>
          <p:cNvPr id="11" name="Rectangle 10"/>
          <p:cNvSpPr/>
          <p:nvPr/>
        </p:nvSpPr>
        <p:spPr>
          <a:xfrm>
            <a:off x="6715129" y="674942"/>
            <a:ext cx="4841631" cy="71558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2700" b="0" i="0" u="none" strike="noStrike" kern="1200" cap="none" spc="0" normalizeH="0" baseline="0" noProof="0" dirty="0">
                <a:ln>
                  <a:noFill/>
                </a:ln>
                <a:solidFill>
                  <a:prstClr val="white"/>
                </a:solidFill>
                <a:effectLst/>
                <a:uLnTx/>
                <a:uFillTx/>
                <a:latin typeface="Source Sans Pro Semibold" panose="020B0603030403020204" pitchFamily="34" charset="0"/>
                <a:ea typeface="+mn-ea"/>
                <a:cs typeface="Segoe UI Light" panose="020B0502040204020203" pitchFamily="34" charset="0"/>
              </a:rPr>
              <a:t>Digital Marketing</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38967" y="4455302"/>
            <a:ext cx="900000" cy="900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1226" y="4455302"/>
            <a:ext cx="900000" cy="9000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1226" y="2751979"/>
            <a:ext cx="900000" cy="915607"/>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38967" y="2751979"/>
            <a:ext cx="900000" cy="900000"/>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69727" y="5537337"/>
            <a:ext cx="900000" cy="900000"/>
          </a:xfrm>
          <a:prstGeom prst="rect">
            <a:avLst/>
          </a:prstGeom>
        </p:spPr>
      </p:pic>
      <p:pic>
        <p:nvPicPr>
          <p:cNvPr id="8" name="Picture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79727" y="3501801"/>
            <a:ext cx="1080000" cy="1080000"/>
          </a:xfrm>
          <a:prstGeom prst="rect">
            <a:avLst/>
          </a:prstGeom>
        </p:spPr>
      </p:pic>
      <p:pic>
        <p:nvPicPr>
          <p:cNvPr id="10" name="Picture 9"/>
          <p:cNvPicPr>
            <a:picLocks noChangeAspect="1"/>
          </p:cNvPicPr>
          <p:nvPr/>
        </p:nvPicPr>
        <p:blipFill>
          <a:blip r:embed="rId8"/>
          <a:stretch>
            <a:fillRect/>
          </a:stretch>
        </p:blipFill>
        <p:spPr>
          <a:xfrm>
            <a:off x="8681062" y="1884127"/>
            <a:ext cx="909765" cy="900238"/>
          </a:xfrm>
          <a:prstGeom prst="rect">
            <a:avLst/>
          </a:prstGeom>
        </p:spPr>
      </p:pic>
      <p:pic>
        <p:nvPicPr>
          <p:cNvPr id="12" name="Picture 11"/>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4404" y="1996635"/>
            <a:ext cx="4573042" cy="4090332"/>
          </a:xfrm>
          <a:prstGeom prst="rect">
            <a:avLst/>
          </a:prstGeom>
        </p:spPr>
      </p:pic>
    </p:spTree>
    <p:extLst>
      <p:ext uri="{BB962C8B-B14F-4D97-AF65-F5344CB8AC3E}">
        <p14:creationId xmlns:p14="http://schemas.microsoft.com/office/powerpoint/2010/main" val="2398550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8BBB8"/>
        </a:solidFill>
        <a:effectLst/>
      </p:bgPr>
    </p:bg>
    <p:spTree>
      <p:nvGrpSpPr>
        <p:cNvPr id="1" name=""/>
        <p:cNvGrpSpPr/>
        <p:nvPr/>
      </p:nvGrpSpPr>
      <p:grpSpPr>
        <a:xfrm>
          <a:off x="0" y="0"/>
          <a:ext cx="0" cy="0"/>
          <a:chOff x="0" y="0"/>
          <a:chExt cx="0" cy="0"/>
        </a:xfrm>
      </p:grpSpPr>
      <p:sp>
        <p:nvSpPr>
          <p:cNvPr id="44" name="Title 2"/>
          <p:cNvSpPr txBox="1">
            <a:spLocks/>
          </p:cNvSpPr>
          <p:nvPr/>
        </p:nvSpPr>
        <p:spPr>
          <a:xfrm>
            <a:off x="0" y="3014713"/>
            <a:ext cx="11111346" cy="521128"/>
          </a:xfrm>
          <a:prstGeom prst="rect">
            <a:avLst/>
          </a:prstGeom>
        </p:spPr>
        <p:txBody>
          <a:bodyPr vert="horz" lIns="0" tIns="0" rIns="0" bIns="0" rtlCol="0" anchor="ctr" anchorCtr="0">
            <a:noAutofit/>
          </a:bodyPr>
          <a:lstStyle>
            <a:lvl1pPr algn="l" defTabSz="1828800" rtl="0" eaLnBrk="1" latinLnBrk="0" hangingPunct="1">
              <a:lnSpc>
                <a:spcPts val="5400"/>
              </a:lnSpc>
              <a:spcBef>
                <a:spcPct val="0"/>
              </a:spcBef>
              <a:buNone/>
              <a:defRPr sz="5400" b="0" kern="1200" cap="none" baseline="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de-AT" sz="4400" b="0" i="0" u="none" strike="noStrike" kern="1200" cap="none" spc="0" normalizeH="0" baseline="0" noProof="0" dirty="0">
                <a:ln>
                  <a:noFill/>
                </a:ln>
                <a:solidFill>
                  <a:srgbClr val="FFFFFF"/>
                </a:solidFill>
                <a:effectLst/>
                <a:uLnTx/>
                <a:uFillTx/>
                <a:latin typeface="Source Sans Pro Semibold" panose="020B0603030403020204" pitchFamily="34" charset="0"/>
                <a:ea typeface="+mj-ea"/>
                <a:cs typeface="+mj-cs"/>
                <a:sym typeface="Helvetica Light"/>
              </a:rPr>
              <a:t>Individuelle Kundenbedürfnisse besser bedienen können</a:t>
            </a:r>
            <a:endParaRPr kumimoji="0" lang="en-US" sz="4400" b="0" i="0" u="none" strike="noStrike" kern="1200" cap="none" spc="0" normalizeH="0" baseline="0" noProof="0" dirty="0">
              <a:ln>
                <a:noFill/>
              </a:ln>
              <a:solidFill>
                <a:srgbClr val="FFFFFF"/>
              </a:solidFill>
              <a:effectLst/>
              <a:uLnTx/>
              <a:uFillTx/>
              <a:latin typeface="Source Sans Pro Semibold" panose="020B0603030403020204" pitchFamily="34" charset="0"/>
              <a:ea typeface="+mj-ea"/>
              <a:cs typeface="+mj-cs"/>
              <a:sym typeface="Helvetica Light"/>
            </a:endParaRPr>
          </a:p>
        </p:txBody>
      </p:sp>
    </p:spTree>
    <p:extLst>
      <p:ext uri="{BB962C8B-B14F-4D97-AF65-F5344CB8AC3E}">
        <p14:creationId xmlns:p14="http://schemas.microsoft.com/office/powerpoint/2010/main" val="4159953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2.kba.com/fileadmin/user_upload/News/Zeitungsdruck/2012_Maerz/12-019/F6_28989-009_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70000"/>
            <a:ext cx="12192000" cy="812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5340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Shape 598"/>
          <p:cNvSpPr/>
          <p:nvPr/>
        </p:nvSpPr>
        <p:spPr>
          <a:xfrm>
            <a:off x="0" y="0"/>
            <a:ext cx="12195947" cy="1793631"/>
          </a:xfrm>
          <a:prstGeom prst="rect">
            <a:avLst/>
          </a:prstGeom>
          <a:solidFill>
            <a:srgbClr val="28BBB8"/>
          </a:solidFill>
          <a:ln w="12700">
            <a:miter lim="400000"/>
          </a:ln>
        </p:spPr>
        <p:txBody>
          <a:bodyPr lIns="0" tIns="0" rIns="0" bIns="0" anchor="ctr"/>
          <a:lstStyle/>
          <a:p>
            <a:pPr marL="0" marR="0" lvl="0" indent="0" algn="ctr" defTabSz="292100" rtl="0" eaLnBrk="1" fontAlgn="auto" latinLnBrk="0" hangingPunct="1">
              <a:lnSpc>
                <a:spcPct val="100000"/>
              </a:lnSpc>
              <a:spcBef>
                <a:spcPts val="0"/>
              </a:spcBef>
              <a:spcAft>
                <a:spcPts val="0"/>
              </a:spcAft>
              <a:buClrTx/>
              <a:buSzTx/>
              <a:buFontTx/>
              <a:buNone/>
              <a:tabLst/>
              <a:defRPr sz="3200">
                <a:solidFill>
                  <a:srgbClr val="4BA8DF"/>
                </a:solidFill>
              </a:defRPr>
            </a:pPr>
            <a:endParaRPr kumimoji="0" lang="de-DE" sz="1600" b="0" i="0" u="none" strike="noStrike" kern="0" cap="none" spc="0" normalizeH="0" baseline="0" noProof="0" dirty="0">
              <a:ln>
                <a:noFill/>
              </a:ln>
              <a:solidFill>
                <a:srgbClr val="4BA8DF"/>
              </a:solidFill>
              <a:effectLst/>
              <a:uLnTx/>
              <a:uFillTx/>
              <a:latin typeface="Helvetica Light"/>
              <a:ea typeface="+mn-ea"/>
              <a:cs typeface="+mn-cs"/>
              <a:sym typeface="Helvetica Light"/>
            </a:endParaRPr>
          </a:p>
        </p:txBody>
      </p:sp>
      <p:sp>
        <p:nvSpPr>
          <p:cNvPr id="5" name="Rectangle 4"/>
          <p:cNvSpPr/>
          <p:nvPr/>
        </p:nvSpPr>
        <p:spPr>
          <a:xfrm>
            <a:off x="963336" y="504000"/>
            <a:ext cx="8110326" cy="854080"/>
          </a:xfrm>
          <a:prstGeom prst="rect">
            <a:avLst/>
          </a:prstGeom>
        </p:spPr>
        <p:txBody>
          <a:bodyPr wrap="square">
            <a:spAutoFit/>
          </a:bodyPr>
          <a:lstStyle/>
          <a:p>
            <a:pPr marL="0" marR="0" lvl="0" indent="0" algn="l" defTabSz="292100" rtl="0" eaLnBrk="1" fontAlgn="auto" latinLnBrk="0" hangingPunct="1">
              <a:lnSpc>
                <a:spcPct val="150000"/>
              </a:lnSpc>
              <a:spcBef>
                <a:spcPts val="0"/>
              </a:spcBef>
              <a:spcAft>
                <a:spcPts val="0"/>
              </a:spcAft>
              <a:buClrTx/>
              <a:buSzTx/>
              <a:buFontTx/>
              <a:buNone/>
              <a:tabLst/>
              <a:defRPr/>
            </a:pPr>
            <a:r>
              <a:rPr kumimoji="0" lang="de-DE" sz="3300" b="0" i="0" u="none" strike="noStrike" kern="0" cap="none" spc="0" normalizeH="0" baseline="0" noProof="0" dirty="0">
                <a:ln>
                  <a:noFill/>
                </a:ln>
                <a:solidFill>
                  <a:srgbClr val="FFFFFF"/>
                </a:solidFill>
                <a:effectLst/>
                <a:uLnTx/>
                <a:uFillTx/>
                <a:latin typeface="Source Sans Pro Semibold" panose="020B0603030403020204" pitchFamily="34" charset="0"/>
                <a:ea typeface="+mn-ea"/>
                <a:cs typeface="Segoe UI Light" panose="020B0502040204020203" pitchFamily="34" charset="0"/>
                <a:sym typeface="Helvetica Light"/>
              </a:rPr>
              <a:t>Wie sieht der Prozess heute aus?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638" y="2385893"/>
            <a:ext cx="2357438" cy="1514475"/>
          </a:xfrm>
          <a:prstGeom prst="rect">
            <a:avLst/>
          </a:prstGeom>
        </p:spPr>
      </p:pic>
      <p:sp>
        <p:nvSpPr>
          <p:cNvPr id="4" name="Arrow: Right 3"/>
          <p:cNvSpPr/>
          <p:nvPr/>
        </p:nvSpPr>
        <p:spPr>
          <a:xfrm>
            <a:off x="3175094" y="2903129"/>
            <a:ext cx="593125" cy="632403"/>
          </a:xfrm>
          <a:prstGeom prst="rightArrow">
            <a:avLst/>
          </a:prstGeom>
          <a:solidFill>
            <a:srgbClr val="28BBB8"/>
          </a:solidFill>
          <a:ln/>
        </p:spPr>
        <p:style>
          <a:lnRef idx="0">
            <a:schemeClr val="accent1"/>
          </a:lnRef>
          <a:fillRef idx="3">
            <a:schemeClr val="accent1"/>
          </a:fillRef>
          <a:effectRef idx="3">
            <a:schemeClr val="accent1"/>
          </a:effectRef>
          <a:fontRef idx="minor">
            <a:schemeClr val="lt1"/>
          </a:fontRef>
        </p:style>
        <p:txBody>
          <a:bodyPr rot="0" spcFirstLastPara="1" vertOverflow="overflow" horzOverflow="overflow" vert="horz" wrap="square" lIns="35719" tIns="35719" rIns="35719" bIns="35719" numCol="1" spcCol="38100" rtlCol="0" anchor="ctr">
            <a:spAutoFit/>
          </a:bodyPr>
          <a:lstStyle/>
          <a:p>
            <a:pPr marL="0" marR="0" lvl="0" indent="0" algn="ctr" defTabSz="292100" rtl="0" eaLnBrk="1" fontAlgn="auto" latinLnBrk="1" hangingPunct="0">
              <a:lnSpc>
                <a:spcPct val="100000"/>
              </a:lnSpc>
              <a:spcBef>
                <a:spcPts val="0"/>
              </a:spcBef>
              <a:spcAft>
                <a:spcPts val="0"/>
              </a:spcAft>
              <a:buClrTx/>
              <a:buSzTx/>
              <a:buFontTx/>
              <a:buNone/>
              <a:tabLst/>
              <a:defRPr/>
            </a:pPr>
            <a:endParaRPr kumimoji="0" lang="de-DE" sz="1600" b="0" i="0" u="none" strike="noStrike" kern="0" cap="none" spc="0" normalizeH="0" baseline="0" noProof="0" dirty="0">
              <a:ln>
                <a:noFill/>
              </a:ln>
              <a:solidFill>
                <a:srgbClr val="FFFFFF"/>
              </a:solidFill>
              <a:effectLst/>
              <a:uLnTx/>
              <a:uFillTx/>
              <a:latin typeface="Helvetica Light"/>
              <a:ea typeface="+mn-ea"/>
              <a:cs typeface="+mn-cs"/>
              <a:sym typeface="Helvetica Light"/>
            </a:endParaRPr>
          </a:p>
        </p:txBody>
      </p:sp>
      <p:sp>
        <p:nvSpPr>
          <p:cNvPr id="6" name="TextBox 5"/>
          <p:cNvSpPr txBox="1"/>
          <p:nvPr/>
        </p:nvSpPr>
        <p:spPr>
          <a:xfrm>
            <a:off x="4243293" y="1986403"/>
            <a:ext cx="1458734" cy="318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marL="0" marR="0" lvl="0" indent="0" algn="ctr" defTabSz="292100" rtl="0" eaLnBrk="1" fontAlgn="auto" latinLnBrk="1" hangingPunct="0">
              <a:lnSpc>
                <a:spcPct val="100000"/>
              </a:lnSpc>
              <a:spcBef>
                <a:spcPts val="0"/>
              </a:spcBef>
              <a:spcAft>
                <a:spcPts val="0"/>
              </a:spcAft>
              <a:buClrTx/>
              <a:buSzTx/>
              <a:buFontTx/>
              <a:buNone/>
              <a:tabLst/>
              <a:defRPr/>
            </a:pPr>
            <a:r>
              <a:rPr kumimoji="0" lang="de-DE" sz="1600" b="0" i="0" u="none" strike="noStrike" kern="0" cap="none" spc="0" normalizeH="0" baseline="0" noProof="0" dirty="0">
                <a:ln>
                  <a:noFill/>
                </a:ln>
                <a:solidFill>
                  <a:srgbClr val="000000"/>
                </a:solidFill>
                <a:effectLst/>
                <a:uLnTx/>
                <a:uFillTx/>
                <a:latin typeface="Source Sans Pro Light" panose="020B0403030403020204" pitchFamily="34" charset="0"/>
                <a:ea typeface="+mn-ea"/>
                <a:cs typeface="+mn-cs"/>
                <a:sym typeface="Helvetica Light"/>
              </a:rPr>
              <a:t>Kampagnenplan</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9100" y="2385893"/>
            <a:ext cx="1514475" cy="1514475"/>
          </a:xfrm>
          <a:prstGeom prst="rect">
            <a:avLst/>
          </a:prstGeom>
        </p:spPr>
      </p:pic>
      <p:sp>
        <p:nvSpPr>
          <p:cNvPr id="10" name="Arrow: Right 9"/>
          <p:cNvSpPr/>
          <p:nvPr/>
        </p:nvSpPr>
        <p:spPr>
          <a:xfrm>
            <a:off x="9284752" y="2903129"/>
            <a:ext cx="593125" cy="632403"/>
          </a:xfrm>
          <a:prstGeom prst="rightArrow">
            <a:avLst/>
          </a:prstGeom>
          <a:solidFill>
            <a:srgbClr val="28BBB8"/>
          </a:solidFill>
          <a:ln/>
        </p:spPr>
        <p:style>
          <a:lnRef idx="0">
            <a:schemeClr val="accent1"/>
          </a:lnRef>
          <a:fillRef idx="3">
            <a:schemeClr val="accent1"/>
          </a:fillRef>
          <a:effectRef idx="3">
            <a:schemeClr val="accent1"/>
          </a:effectRef>
          <a:fontRef idx="minor">
            <a:schemeClr val="lt1"/>
          </a:fontRef>
        </p:style>
        <p:txBody>
          <a:bodyPr rot="0" spcFirstLastPara="1" vertOverflow="overflow" horzOverflow="overflow" vert="horz" wrap="square" lIns="35719" tIns="35719" rIns="35719" bIns="35719" numCol="1" spcCol="38100" rtlCol="0" anchor="ctr">
            <a:spAutoFit/>
          </a:bodyPr>
          <a:lstStyle/>
          <a:p>
            <a:pPr marL="0" marR="0" lvl="0" indent="0" algn="ctr" defTabSz="292100" rtl="0" eaLnBrk="1" fontAlgn="auto" latinLnBrk="1" hangingPunct="0">
              <a:lnSpc>
                <a:spcPct val="100000"/>
              </a:lnSpc>
              <a:spcBef>
                <a:spcPts val="0"/>
              </a:spcBef>
              <a:spcAft>
                <a:spcPts val="0"/>
              </a:spcAft>
              <a:buClrTx/>
              <a:buSzTx/>
              <a:buFontTx/>
              <a:buNone/>
              <a:tabLst/>
              <a:defRPr/>
            </a:pPr>
            <a:endParaRPr kumimoji="0" lang="de-DE" sz="1600" b="0" i="0" u="none" strike="noStrike" kern="0" cap="none" spc="0" normalizeH="0" baseline="0" noProof="0" dirty="0">
              <a:ln>
                <a:noFill/>
              </a:ln>
              <a:solidFill>
                <a:srgbClr val="FFFFFF"/>
              </a:solidFill>
              <a:effectLst/>
              <a:uLnTx/>
              <a:uFillTx/>
              <a:latin typeface="Helvetica Light"/>
              <a:ea typeface="+mn-ea"/>
              <a:cs typeface="+mn-cs"/>
              <a:sym typeface="Helvetica Light"/>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47348" y="2204918"/>
            <a:ext cx="2250626" cy="1876425"/>
          </a:xfrm>
          <a:prstGeom prst="rect">
            <a:avLst/>
          </a:prstGeom>
        </p:spPr>
      </p:pic>
      <p:sp>
        <p:nvSpPr>
          <p:cNvPr id="12" name="Arrow: Right 11"/>
          <p:cNvSpPr/>
          <p:nvPr/>
        </p:nvSpPr>
        <p:spPr>
          <a:xfrm>
            <a:off x="6256232" y="2903129"/>
            <a:ext cx="593125" cy="632403"/>
          </a:xfrm>
          <a:prstGeom prst="rightArrow">
            <a:avLst/>
          </a:prstGeom>
          <a:solidFill>
            <a:srgbClr val="28BBB8"/>
          </a:solidFill>
          <a:ln/>
        </p:spPr>
        <p:style>
          <a:lnRef idx="0">
            <a:schemeClr val="accent1"/>
          </a:lnRef>
          <a:fillRef idx="3">
            <a:schemeClr val="accent1"/>
          </a:fillRef>
          <a:effectRef idx="3">
            <a:schemeClr val="accent1"/>
          </a:effectRef>
          <a:fontRef idx="minor">
            <a:schemeClr val="lt1"/>
          </a:fontRef>
        </p:style>
        <p:txBody>
          <a:bodyPr rot="0" spcFirstLastPara="1" vertOverflow="overflow" horzOverflow="overflow" vert="horz" wrap="square" lIns="35719" tIns="35719" rIns="35719" bIns="35719" numCol="1" spcCol="38100" rtlCol="0" anchor="ctr">
            <a:spAutoFit/>
          </a:bodyPr>
          <a:lstStyle/>
          <a:p>
            <a:pPr marL="0" marR="0" lvl="0" indent="0" algn="ctr" defTabSz="292100" rtl="0" eaLnBrk="1" fontAlgn="auto" latinLnBrk="1" hangingPunct="0">
              <a:lnSpc>
                <a:spcPct val="100000"/>
              </a:lnSpc>
              <a:spcBef>
                <a:spcPts val="0"/>
              </a:spcBef>
              <a:spcAft>
                <a:spcPts val="0"/>
              </a:spcAft>
              <a:buClrTx/>
              <a:buSzTx/>
              <a:buFontTx/>
              <a:buNone/>
              <a:tabLst/>
              <a:defRPr/>
            </a:pPr>
            <a:endParaRPr kumimoji="0" lang="de-DE" sz="1600" b="0" i="0" u="none" strike="noStrike" kern="0" cap="none" spc="0" normalizeH="0" baseline="0" noProof="0" dirty="0">
              <a:ln>
                <a:noFill/>
              </a:ln>
              <a:solidFill>
                <a:srgbClr val="FFFFFF"/>
              </a:solidFill>
              <a:effectLst/>
              <a:uLnTx/>
              <a:uFillTx/>
              <a:latin typeface="Helvetica Light"/>
              <a:ea typeface="+mn-ea"/>
              <a:cs typeface="+mn-cs"/>
              <a:sym typeface="Helvetica Light"/>
            </a:endParaRPr>
          </a:p>
        </p:txBody>
      </p:sp>
      <p:sp>
        <p:nvSpPr>
          <p:cNvPr id="13" name="Arrow: Right 12"/>
          <p:cNvSpPr/>
          <p:nvPr/>
        </p:nvSpPr>
        <p:spPr>
          <a:xfrm>
            <a:off x="1130469" y="5228259"/>
            <a:ext cx="593125" cy="632403"/>
          </a:xfrm>
          <a:prstGeom prst="rightArrow">
            <a:avLst/>
          </a:prstGeom>
          <a:solidFill>
            <a:srgbClr val="28BBB8"/>
          </a:solidFill>
          <a:ln/>
        </p:spPr>
        <p:style>
          <a:lnRef idx="0">
            <a:schemeClr val="accent1"/>
          </a:lnRef>
          <a:fillRef idx="3">
            <a:schemeClr val="accent1"/>
          </a:fillRef>
          <a:effectRef idx="3">
            <a:schemeClr val="accent1"/>
          </a:effectRef>
          <a:fontRef idx="minor">
            <a:schemeClr val="lt1"/>
          </a:fontRef>
        </p:style>
        <p:txBody>
          <a:bodyPr rot="0" spcFirstLastPara="1" vertOverflow="overflow" horzOverflow="overflow" vert="horz" wrap="square" lIns="35719" tIns="35719" rIns="35719" bIns="35719" numCol="1" spcCol="38100" rtlCol="0" anchor="ctr">
            <a:spAutoFit/>
          </a:bodyPr>
          <a:lstStyle/>
          <a:p>
            <a:pPr marL="0" marR="0" lvl="0" indent="0" algn="ctr" defTabSz="292100" rtl="0" eaLnBrk="1" fontAlgn="auto" latinLnBrk="1" hangingPunct="0">
              <a:lnSpc>
                <a:spcPct val="100000"/>
              </a:lnSpc>
              <a:spcBef>
                <a:spcPts val="0"/>
              </a:spcBef>
              <a:spcAft>
                <a:spcPts val="0"/>
              </a:spcAft>
              <a:buClrTx/>
              <a:buSzTx/>
              <a:buFontTx/>
              <a:buNone/>
              <a:tabLst/>
              <a:defRPr/>
            </a:pPr>
            <a:endParaRPr kumimoji="0" lang="de-DE" sz="1600" b="0" i="0" u="none" strike="noStrike" kern="0" cap="none" spc="0" normalizeH="0" baseline="0" noProof="0" dirty="0">
              <a:ln>
                <a:noFill/>
              </a:ln>
              <a:solidFill>
                <a:srgbClr val="FFFFFF"/>
              </a:solidFill>
              <a:effectLst/>
              <a:uLnTx/>
              <a:uFillTx/>
              <a:latin typeface="Helvetica Light"/>
              <a:ea typeface="+mn-ea"/>
              <a:cs typeface="+mn-cs"/>
              <a:sym typeface="Helvetica Light"/>
            </a:endParaRPr>
          </a:p>
        </p:txBody>
      </p:sp>
      <p:sp>
        <p:nvSpPr>
          <p:cNvPr id="14" name="TextBox 13"/>
          <p:cNvSpPr txBox="1"/>
          <p:nvPr/>
        </p:nvSpPr>
        <p:spPr>
          <a:xfrm>
            <a:off x="7769744" y="1986403"/>
            <a:ext cx="633187" cy="318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marL="0" marR="0" lvl="0" indent="0" algn="ctr" defTabSz="292100" rtl="0" eaLnBrk="1" fontAlgn="auto" latinLnBrk="1" hangingPunct="0">
              <a:lnSpc>
                <a:spcPct val="100000"/>
              </a:lnSpc>
              <a:spcBef>
                <a:spcPts val="0"/>
              </a:spcBef>
              <a:spcAft>
                <a:spcPts val="0"/>
              </a:spcAft>
              <a:buClrTx/>
              <a:buSzTx/>
              <a:buFontTx/>
              <a:buNone/>
              <a:tabLst/>
              <a:defRPr/>
            </a:pPr>
            <a:r>
              <a:rPr kumimoji="0" lang="de-DE" sz="1600" b="0" i="0" u="none" strike="noStrike" kern="0" cap="none" spc="0" normalizeH="0" baseline="0" noProof="0" dirty="0">
                <a:ln>
                  <a:noFill/>
                </a:ln>
                <a:solidFill>
                  <a:srgbClr val="000000"/>
                </a:solidFill>
                <a:effectLst/>
                <a:uLnTx/>
                <a:uFillTx/>
                <a:latin typeface="Source Sans Pro Light" panose="020B0403030403020204" pitchFamily="34" charset="0"/>
                <a:ea typeface="+mn-ea"/>
                <a:cs typeface="+mn-cs"/>
                <a:sym typeface="Helvetica Light"/>
              </a:rPr>
              <a:t>Design</a:t>
            </a:r>
          </a:p>
        </p:txBody>
      </p:sp>
      <p:pic>
        <p:nvPicPr>
          <p:cNvPr id="15" name="Picture 5"/>
          <p:cNvPicPr>
            <a:picLocks noChangeAspect="1"/>
          </p:cNvPicPr>
          <p:nvPr/>
        </p:nvPicPr>
        <p:blipFill rotWithShape="1">
          <a:blip r:embed="rId5">
            <a:extLst>
              <a:ext uri="{28A0092B-C50C-407E-A947-70E740481C1C}">
                <a14:useLocalDpi xmlns:a14="http://schemas.microsoft.com/office/drawing/2010/main" val="0"/>
              </a:ext>
            </a:extLst>
          </a:blip>
          <a:srcRect r="56381"/>
          <a:stretch/>
        </p:blipFill>
        <p:spPr>
          <a:xfrm>
            <a:off x="2176777" y="4145837"/>
            <a:ext cx="2092079" cy="2958242"/>
          </a:xfrm>
          <a:prstGeom prst="rect">
            <a:avLst/>
          </a:prstGeom>
        </p:spPr>
      </p:pic>
      <p:pic>
        <p:nvPicPr>
          <p:cNvPr id="3074" name="Picture 2" descr="https://www.bexio.com/files/content/add-ons/MailChimp/mailchimp_mock.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97973" y="4833657"/>
            <a:ext cx="1940719" cy="1421606"/>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p:cNvSpPr/>
          <p:nvPr/>
        </p:nvSpPr>
        <p:spPr>
          <a:xfrm>
            <a:off x="4851913" y="5228259"/>
            <a:ext cx="593125" cy="632403"/>
          </a:xfrm>
          <a:prstGeom prst="rightArrow">
            <a:avLst/>
          </a:prstGeom>
          <a:solidFill>
            <a:srgbClr val="28BBB8"/>
          </a:solidFill>
          <a:ln/>
        </p:spPr>
        <p:style>
          <a:lnRef idx="0">
            <a:schemeClr val="accent1"/>
          </a:lnRef>
          <a:fillRef idx="3">
            <a:schemeClr val="accent1"/>
          </a:fillRef>
          <a:effectRef idx="3">
            <a:schemeClr val="accent1"/>
          </a:effectRef>
          <a:fontRef idx="minor">
            <a:schemeClr val="lt1"/>
          </a:fontRef>
        </p:style>
        <p:txBody>
          <a:bodyPr rot="0" spcFirstLastPara="1" vertOverflow="overflow" horzOverflow="overflow" vert="horz" wrap="square" lIns="35719" tIns="35719" rIns="35719" bIns="35719" numCol="1" spcCol="38100" rtlCol="0" anchor="ctr">
            <a:spAutoFit/>
          </a:bodyPr>
          <a:lstStyle/>
          <a:p>
            <a:pPr marL="0" marR="0" lvl="0" indent="0" algn="ctr" defTabSz="292100" rtl="0" eaLnBrk="1" fontAlgn="auto" latinLnBrk="1" hangingPunct="0">
              <a:lnSpc>
                <a:spcPct val="100000"/>
              </a:lnSpc>
              <a:spcBef>
                <a:spcPts val="0"/>
              </a:spcBef>
              <a:spcAft>
                <a:spcPts val="0"/>
              </a:spcAft>
              <a:buClrTx/>
              <a:buSzTx/>
              <a:buFontTx/>
              <a:buNone/>
              <a:tabLst/>
              <a:defRPr/>
            </a:pPr>
            <a:endParaRPr kumimoji="0" lang="de-DE" sz="1600" b="0" i="0" u="none" strike="noStrike" kern="0" cap="none" spc="0" normalizeH="0" baseline="0" noProof="0" dirty="0">
              <a:ln>
                <a:noFill/>
              </a:ln>
              <a:solidFill>
                <a:srgbClr val="FFFFFF"/>
              </a:solidFill>
              <a:effectLst/>
              <a:uLnTx/>
              <a:uFillTx/>
              <a:latin typeface="Helvetica Light"/>
              <a:ea typeface="+mn-ea"/>
              <a:cs typeface="+mn-cs"/>
              <a:sym typeface="Helvetica Light"/>
            </a:endParaRPr>
          </a:p>
        </p:txBody>
      </p:sp>
      <p:sp>
        <p:nvSpPr>
          <p:cNvPr id="18" name="Arrow: Right 17"/>
          <p:cNvSpPr/>
          <p:nvPr/>
        </p:nvSpPr>
        <p:spPr>
          <a:xfrm>
            <a:off x="8691628" y="5228259"/>
            <a:ext cx="593125" cy="632403"/>
          </a:xfrm>
          <a:prstGeom prst="rightArrow">
            <a:avLst/>
          </a:prstGeom>
          <a:solidFill>
            <a:srgbClr val="28BBB8"/>
          </a:solidFill>
          <a:ln/>
        </p:spPr>
        <p:style>
          <a:lnRef idx="0">
            <a:schemeClr val="accent1"/>
          </a:lnRef>
          <a:fillRef idx="3">
            <a:schemeClr val="accent1"/>
          </a:fillRef>
          <a:effectRef idx="3">
            <a:schemeClr val="accent1"/>
          </a:effectRef>
          <a:fontRef idx="minor">
            <a:schemeClr val="lt1"/>
          </a:fontRef>
        </p:style>
        <p:txBody>
          <a:bodyPr rot="0" spcFirstLastPara="1" vertOverflow="overflow" horzOverflow="overflow" vert="horz" wrap="square" lIns="35719" tIns="35719" rIns="35719" bIns="35719" numCol="1" spcCol="38100" rtlCol="0" anchor="ctr">
            <a:spAutoFit/>
          </a:bodyPr>
          <a:lstStyle/>
          <a:p>
            <a:pPr marL="0" marR="0" lvl="0" indent="0" algn="ctr" defTabSz="292100" rtl="0" eaLnBrk="1" fontAlgn="auto" latinLnBrk="1" hangingPunct="0">
              <a:lnSpc>
                <a:spcPct val="100000"/>
              </a:lnSpc>
              <a:spcBef>
                <a:spcPts val="0"/>
              </a:spcBef>
              <a:spcAft>
                <a:spcPts val="0"/>
              </a:spcAft>
              <a:buClrTx/>
              <a:buSzTx/>
              <a:buFontTx/>
              <a:buNone/>
              <a:tabLst/>
              <a:defRPr/>
            </a:pPr>
            <a:endParaRPr kumimoji="0" lang="de-DE" sz="1600" b="0" i="0" u="none" strike="noStrike" kern="0" cap="none" spc="0" normalizeH="0" baseline="0" noProof="0" dirty="0">
              <a:ln>
                <a:noFill/>
              </a:ln>
              <a:solidFill>
                <a:srgbClr val="FFFFFF"/>
              </a:solidFill>
              <a:effectLst/>
              <a:uLnTx/>
              <a:uFillTx/>
              <a:latin typeface="Helvetica Light"/>
              <a:ea typeface="+mn-ea"/>
              <a:cs typeface="+mn-cs"/>
              <a:sym typeface="Helvetica Light"/>
            </a:endParaRPr>
          </a:p>
        </p:txBody>
      </p:sp>
      <p:pic>
        <p:nvPicPr>
          <p:cNvPr id="19" name="Picture 11"/>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37688" y="5206118"/>
            <a:ext cx="747685" cy="560764"/>
          </a:xfrm>
          <a:prstGeom prst="rect">
            <a:avLst/>
          </a:prstGeom>
        </p:spPr>
      </p:pic>
      <p:sp>
        <p:nvSpPr>
          <p:cNvPr id="20" name="TextBox 19"/>
          <p:cNvSpPr txBox="1"/>
          <p:nvPr/>
        </p:nvSpPr>
        <p:spPr>
          <a:xfrm>
            <a:off x="2200100" y="4167634"/>
            <a:ext cx="2045433" cy="318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marL="0" marR="0" lvl="0" indent="0" algn="ctr" defTabSz="292100" rtl="0" eaLnBrk="1" fontAlgn="auto" latinLnBrk="1" hangingPunct="0">
              <a:lnSpc>
                <a:spcPct val="100000"/>
              </a:lnSpc>
              <a:spcBef>
                <a:spcPts val="0"/>
              </a:spcBef>
              <a:spcAft>
                <a:spcPts val="0"/>
              </a:spcAft>
              <a:buClrTx/>
              <a:buSzTx/>
              <a:buFontTx/>
              <a:buNone/>
              <a:tabLst/>
              <a:defRPr/>
            </a:pPr>
            <a:r>
              <a:rPr kumimoji="0" lang="de-DE" sz="1600" b="0" i="0" u="none" strike="noStrike" kern="0" cap="none" spc="0" normalizeH="0" baseline="0" noProof="0" dirty="0">
                <a:ln>
                  <a:noFill/>
                </a:ln>
                <a:solidFill>
                  <a:srgbClr val="000000"/>
                </a:solidFill>
                <a:effectLst/>
                <a:uLnTx/>
                <a:uFillTx/>
                <a:latin typeface="Source Sans Pro Light" panose="020B0403030403020204" pitchFamily="34" charset="0"/>
                <a:ea typeface="+mn-ea"/>
                <a:cs typeface="+mn-cs"/>
                <a:sym typeface="Helvetica Light"/>
              </a:rPr>
              <a:t>Auswahl der Empfänger</a:t>
            </a:r>
          </a:p>
        </p:txBody>
      </p:sp>
      <p:sp>
        <p:nvSpPr>
          <p:cNvPr id="21" name="TextBox 20"/>
          <p:cNvSpPr txBox="1"/>
          <p:nvPr/>
        </p:nvSpPr>
        <p:spPr>
          <a:xfrm>
            <a:off x="6066707" y="4167634"/>
            <a:ext cx="2114362" cy="3183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marL="0" marR="0" lvl="0" indent="0" algn="ctr" defTabSz="292100" rtl="0" eaLnBrk="1" fontAlgn="auto" latinLnBrk="1" hangingPunct="0">
              <a:lnSpc>
                <a:spcPct val="100000"/>
              </a:lnSpc>
              <a:spcBef>
                <a:spcPts val="0"/>
              </a:spcBef>
              <a:spcAft>
                <a:spcPts val="0"/>
              </a:spcAft>
              <a:buClrTx/>
              <a:buSzTx/>
              <a:buFontTx/>
              <a:buNone/>
              <a:tabLst/>
              <a:defRPr/>
            </a:pPr>
            <a:r>
              <a:rPr kumimoji="0" lang="de-DE" sz="1600" b="0" i="0" u="none" strike="noStrike" kern="0" cap="none" spc="0" normalizeH="0" baseline="0" noProof="0" dirty="0">
                <a:ln>
                  <a:noFill/>
                </a:ln>
                <a:solidFill>
                  <a:srgbClr val="000000"/>
                </a:solidFill>
                <a:effectLst/>
                <a:uLnTx/>
                <a:uFillTx/>
                <a:latin typeface="Source Sans Pro Light" panose="020B0403030403020204" pitchFamily="34" charset="0"/>
                <a:ea typeface="+mn-ea"/>
                <a:cs typeface="+mn-cs"/>
                <a:sym typeface="Helvetica Light"/>
              </a:rPr>
              <a:t>Newsletter konfigurieren</a:t>
            </a:r>
          </a:p>
        </p:txBody>
      </p:sp>
    </p:spTree>
    <p:extLst>
      <p:ext uri="{BB962C8B-B14F-4D97-AF65-F5344CB8AC3E}">
        <p14:creationId xmlns:p14="http://schemas.microsoft.com/office/powerpoint/2010/main" val="1990071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7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0" grpId="0" animBg="1"/>
      <p:bldP spid="12" grpId="0" animBg="1"/>
      <p:bldP spid="13" grpId="0" animBg="1"/>
      <p:bldP spid="14" grpId="0"/>
      <p:bldP spid="17" grpId="0" animBg="1"/>
      <p:bldP spid="18" grpId="0" animBg="1"/>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 name="Shape 598"/>
          <p:cNvSpPr/>
          <p:nvPr/>
        </p:nvSpPr>
        <p:spPr>
          <a:xfrm>
            <a:off x="6075947" y="0"/>
            <a:ext cx="6120000" cy="6858000"/>
          </a:xfrm>
          <a:prstGeom prst="rect">
            <a:avLst/>
          </a:prstGeom>
          <a:solidFill>
            <a:srgbClr val="28BBB8"/>
          </a:solidFill>
          <a:ln w="12700">
            <a:miter lim="400000"/>
          </a:ln>
        </p:spPr>
        <p:txBody>
          <a:bodyPr lIns="0" tIns="0" rIns="0" bIns="0" anchor="ctr"/>
          <a:lstStyle/>
          <a:p>
            <a:pPr marL="0" marR="0" lvl="0" indent="0" algn="ctr" defTabSz="292100" rtl="0" eaLnBrk="1" fontAlgn="auto" latinLnBrk="0" hangingPunct="1">
              <a:lnSpc>
                <a:spcPct val="100000"/>
              </a:lnSpc>
              <a:spcBef>
                <a:spcPts val="0"/>
              </a:spcBef>
              <a:spcAft>
                <a:spcPts val="0"/>
              </a:spcAft>
              <a:buClrTx/>
              <a:buSzTx/>
              <a:buFontTx/>
              <a:buNone/>
              <a:tabLst/>
              <a:defRPr sz="3200">
                <a:solidFill>
                  <a:srgbClr val="4BA8DF"/>
                </a:solidFill>
              </a:defRPr>
            </a:pPr>
            <a:endParaRPr kumimoji="0" lang="de-DE" sz="1600" b="0" i="0" u="none" strike="noStrike" kern="0" cap="none" spc="0" normalizeH="0" baseline="0" noProof="0" dirty="0">
              <a:ln>
                <a:noFill/>
              </a:ln>
              <a:solidFill>
                <a:srgbClr val="4BA8DF"/>
              </a:solidFill>
              <a:effectLst/>
              <a:uLnTx/>
              <a:uFillTx/>
              <a:latin typeface="Helvetica Light"/>
              <a:ea typeface="+mn-ea"/>
              <a:cs typeface="+mn-cs"/>
              <a:sym typeface="Helvetica Light"/>
            </a:endParaRPr>
          </a:p>
        </p:txBody>
      </p:sp>
      <p:pic>
        <p:nvPicPr>
          <p:cNvPr id="14" name="Picture 13"/>
          <p:cNvPicPr>
            <a:picLocks noChangeAspect="1"/>
          </p:cNvPicPr>
          <p:nvPr/>
        </p:nvPicPr>
        <p:blipFill>
          <a:blip r:embed="rId2">
            <a:clrChange>
              <a:clrFrom>
                <a:srgbClr val="FFFFFF"/>
              </a:clrFrom>
              <a:clrTo>
                <a:srgbClr val="FFFFFF">
                  <a:alpha val="0"/>
                </a:srgbClr>
              </a:clrTo>
            </a:clrChange>
          </a:blip>
          <a:stretch>
            <a:fillRect/>
          </a:stretch>
        </p:blipFill>
        <p:spPr>
          <a:xfrm>
            <a:off x="3537150" y="2194301"/>
            <a:ext cx="1175122" cy="363220"/>
          </a:xfrm>
          <a:prstGeom prst="rect">
            <a:avLst/>
          </a:prstGeom>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6544" y="4029985"/>
            <a:ext cx="1053366" cy="661280"/>
          </a:xfrm>
          <a:prstGeom prst="rect">
            <a:avLst/>
          </a:prstGeom>
        </p:spPr>
      </p:pic>
      <p:pic>
        <p:nvPicPr>
          <p:cNvPr id="16" name="Picture 1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2705" y="3163128"/>
            <a:ext cx="821045" cy="312779"/>
          </a:xfrm>
          <a:prstGeom prst="rect">
            <a:avLst/>
          </a:prstGeom>
        </p:spPr>
      </p:pic>
      <p:pic>
        <p:nvPicPr>
          <p:cNvPr id="18" name="Picture 17"/>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46026" y="3160172"/>
            <a:ext cx="2266246" cy="318691"/>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4650" y="2142771"/>
            <a:ext cx="2202893" cy="466279"/>
          </a:xfrm>
          <a:prstGeom prst="rect">
            <a:avLst/>
          </a:prstGeom>
        </p:spPr>
      </p:pic>
      <p:sp>
        <p:nvSpPr>
          <p:cNvPr id="20" name="Rectangle 19"/>
          <p:cNvSpPr/>
          <p:nvPr/>
        </p:nvSpPr>
        <p:spPr>
          <a:xfrm>
            <a:off x="6907733" y="941682"/>
            <a:ext cx="4456424" cy="715581"/>
          </a:xfrm>
          <a:prstGeom prst="rect">
            <a:avLst/>
          </a:prstGeom>
        </p:spPr>
        <p:txBody>
          <a:bodyPr wrap="square">
            <a:spAutoFit/>
          </a:bodyPr>
          <a:lstStyle/>
          <a:p>
            <a:pPr marL="0" marR="0" lvl="0" indent="0" algn="ctr" defTabSz="292100" rtl="0" eaLnBrk="1" fontAlgn="auto" latinLnBrk="0" hangingPunct="1">
              <a:lnSpc>
                <a:spcPct val="150000"/>
              </a:lnSpc>
              <a:spcBef>
                <a:spcPts val="0"/>
              </a:spcBef>
              <a:spcAft>
                <a:spcPts val="0"/>
              </a:spcAft>
              <a:buClrTx/>
              <a:buSzTx/>
              <a:buFontTx/>
              <a:buNone/>
              <a:tabLst/>
              <a:defRPr/>
            </a:pPr>
            <a:r>
              <a:rPr kumimoji="0" lang="de-DE" sz="2700" b="0" i="0" u="none" strike="noStrike" kern="0" cap="none" spc="0" normalizeH="0" baseline="0" noProof="0" dirty="0">
                <a:ln>
                  <a:noFill/>
                </a:ln>
                <a:solidFill>
                  <a:srgbClr val="FFFFFF"/>
                </a:solidFill>
                <a:effectLst/>
                <a:uLnTx/>
                <a:uFillTx/>
                <a:latin typeface="Source Sans Pro Semibold" panose="020B0603030403020204" pitchFamily="34" charset="0"/>
                <a:ea typeface="+mn-ea"/>
                <a:cs typeface="Segoe UI Light" panose="020B0502040204020203" pitchFamily="34" charset="0"/>
                <a:sym typeface="Helvetica Light"/>
              </a:rPr>
              <a:t>The </a:t>
            </a:r>
            <a:r>
              <a:rPr kumimoji="0" lang="de-DE" sz="2700" b="0" i="0" u="none" strike="noStrike" kern="0" cap="none" spc="0" normalizeH="0" baseline="0" noProof="0" dirty="0" err="1">
                <a:ln>
                  <a:noFill/>
                </a:ln>
                <a:solidFill>
                  <a:srgbClr val="FFFFFF"/>
                </a:solidFill>
                <a:effectLst/>
                <a:uLnTx/>
                <a:uFillTx/>
                <a:latin typeface="Source Sans Pro Semibold" panose="020B0603030403020204" pitchFamily="34" charset="0"/>
                <a:ea typeface="+mn-ea"/>
                <a:cs typeface="Segoe UI Light" panose="020B0502040204020203" pitchFamily="34" charset="0"/>
                <a:sym typeface="Helvetica Light"/>
              </a:rPr>
              <a:t>data</a:t>
            </a:r>
            <a:r>
              <a:rPr kumimoji="0" lang="de-DE" sz="2700" b="0" i="0" u="none" strike="noStrike" kern="0" cap="none" spc="0" normalizeH="0" baseline="0" noProof="0" dirty="0">
                <a:ln>
                  <a:noFill/>
                </a:ln>
                <a:solidFill>
                  <a:srgbClr val="FFFFFF"/>
                </a:solidFill>
                <a:effectLst/>
                <a:uLnTx/>
                <a:uFillTx/>
                <a:latin typeface="Source Sans Pro Semibold" panose="020B0603030403020204" pitchFamily="34" charset="0"/>
                <a:ea typeface="+mn-ea"/>
                <a:cs typeface="Segoe UI Light" panose="020B0502040204020203" pitchFamily="34" charset="0"/>
                <a:sym typeface="Helvetica Light"/>
              </a:rPr>
              <a:t> </a:t>
            </a:r>
            <a:r>
              <a:rPr kumimoji="0" lang="de-DE" sz="2700" b="0" i="0" u="none" strike="noStrike" kern="0" cap="none" spc="0" normalizeH="0" baseline="0" noProof="0" dirty="0" err="1">
                <a:ln>
                  <a:noFill/>
                </a:ln>
                <a:solidFill>
                  <a:srgbClr val="FFFFFF"/>
                </a:solidFill>
                <a:effectLst/>
                <a:uLnTx/>
                <a:uFillTx/>
                <a:latin typeface="Source Sans Pro Semibold" panose="020B0603030403020204" pitchFamily="34" charset="0"/>
                <a:ea typeface="+mn-ea"/>
                <a:cs typeface="Segoe UI Light" panose="020B0502040204020203" pitchFamily="34" charset="0"/>
                <a:sym typeface="Helvetica Light"/>
              </a:rPr>
              <a:t>challenge</a:t>
            </a:r>
            <a:endParaRPr kumimoji="0" lang="de-DE" sz="2700" b="0" i="0" u="none" strike="noStrike" kern="0" cap="none" spc="0" normalizeH="0" baseline="0" noProof="0" dirty="0">
              <a:ln>
                <a:noFill/>
              </a:ln>
              <a:solidFill>
                <a:srgbClr val="FFFFFF"/>
              </a:solidFill>
              <a:effectLst/>
              <a:uLnTx/>
              <a:uFillTx/>
              <a:latin typeface="Source Sans Pro Semibold" panose="020B0603030403020204" pitchFamily="34" charset="0"/>
              <a:ea typeface="+mn-ea"/>
              <a:cs typeface="Segoe UI Light" panose="020B0502040204020203" pitchFamily="34" charset="0"/>
              <a:sym typeface="Helvetica Light"/>
            </a:endParaRPr>
          </a:p>
        </p:txBody>
      </p:sp>
      <p:sp>
        <p:nvSpPr>
          <p:cNvPr id="22" name="Rectangle 21"/>
          <p:cNvSpPr/>
          <p:nvPr/>
        </p:nvSpPr>
        <p:spPr>
          <a:xfrm>
            <a:off x="6428840" y="2053578"/>
            <a:ext cx="5414211" cy="3139321"/>
          </a:xfrm>
          <a:prstGeom prst="rect">
            <a:avLst/>
          </a:prstGeom>
        </p:spPr>
        <p:txBody>
          <a:bodyPr wrap="square">
            <a:spAutoFit/>
          </a:bodyPr>
          <a:lstStyle/>
          <a:p>
            <a:pPr marL="342900" marR="0" lvl="0" indent="-342900" algn="l" defTabSz="2921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de-DE" sz="2200" b="0" i="0" u="none" strike="noStrike" kern="0" cap="none" spc="0" normalizeH="0" baseline="0" noProof="0" dirty="0">
                <a:ln>
                  <a:noFill/>
                </a:ln>
                <a:solidFill>
                  <a:srgbClr val="FFFFFF"/>
                </a:solidFill>
                <a:effectLst/>
                <a:uLnTx/>
                <a:uFillTx/>
                <a:latin typeface="Source Sans Pro Light" panose="020B0403030403020204" pitchFamily="34" charset="0"/>
                <a:ea typeface="+mn-ea"/>
                <a:cs typeface="Segoe UI Light" panose="020B0502040204020203" pitchFamily="34" charset="0"/>
                <a:sym typeface="Helvetica Light"/>
              </a:rPr>
              <a:t>Analyse von Rohdaten</a:t>
            </a:r>
          </a:p>
          <a:p>
            <a:pPr marL="342900" marR="0" lvl="0" indent="-342900" algn="l" defTabSz="2921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de-DE" sz="2200" b="0" i="0" u="none" strike="noStrike" kern="0" cap="none" spc="0" normalizeH="0" baseline="0" noProof="0" dirty="0">
                <a:ln>
                  <a:noFill/>
                </a:ln>
                <a:solidFill>
                  <a:srgbClr val="FFFFFF"/>
                </a:solidFill>
                <a:effectLst/>
                <a:uLnTx/>
                <a:uFillTx/>
                <a:latin typeface="Source Sans Pro Light" panose="020B0403030403020204" pitchFamily="34" charset="0"/>
                <a:ea typeface="+mn-ea"/>
                <a:cs typeface="Segoe UI Light" panose="020B0502040204020203" pitchFamily="34" charset="0"/>
                <a:sym typeface="Helvetica Light"/>
              </a:rPr>
              <a:t>Kunden individuell behandeln</a:t>
            </a:r>
          </a:p>
          <a:p>
            <a:pPr marL="342900" marR="0" lvl="0" indent="-342900" algn="l" defTabSz="2921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de-DE" sz="2200" b="0" i="0" u="none" strike="noStrike" kern="0" cap="none" spc="0" normalizeH="0" baseline="0" noProof="0" dirty="0">
                <a:ln>
                  <a:noFill/>
                </a:ln>
                <a:solidFill>
                  <a:srgbClr val="FFFFFF"/>
                </a:solidFill>
                <a:effectLst/>
                <a:uLnTx/>
                <a:uFillTx/>
                <a:latin typeface="Source Sans Pro Light" panose="020B0403030403020204" pitchFamily="34" charset="0"/>
                <a:ea typeface="+mn-ea"/>
                <a:cs typeface="Segoe UI Light" panose="020B0502040204020203" pitchFamily="34" charset="0"/>
                <a:sym typeface="Helvetica Light"/>
              </a:rPr>
              <a:t>Aus Kundenverhalten lernen</a:t>
            </a:r>
          </a:p>
          <a:p>
            <a:pPr marL="342900" marR="0" lvl="0" indent="-342900" algn="l" defTabSz="2921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de-DE" sz="2200" b="0" i="0" u="none" strike="noStrike" kern="0" cap="none" spc="0" normalizeH="0" baseline="0" noProof="0" dirty="0">
                <a:ln>
                  <a:noFill/>
                </a:ln>
                <a:solidFill>
                  <a:srgbClr val="FFFFFF"/>
                </a:solidFill>
                <a:effectLst/>
                <a:uLnTx/>
                <a:uFillTx/>
                <a:latin typeface="Source Sans Pro Light" panose="020B0403030403020204" pitchFamily="34" charset="0"/>
                <a:ea typeface="+mn-ea"/>
                <a:cs typeface="Segoe UI Light" panose="020B0502040204020203" pitchFamily="34" charset="0"/>
                <a:sym typeface="Helvetica Light"/>
              </a:rPr>
              <a:t>Individuelle Empfehlungen</a:t>
            </a:r>
          </a:p>
          <a:p>
            <a:pPr marL="342900" marR="0" lvl="0" indent="-342900" algn="l" defTabSz="292100" rtl="0" eaLnBrk="1" fontAlgn="auto" latinLnBrk="0" hangingPunct="1">
              <a:lnSpc>
                <a:spcPct val="150000"/>
              </a:lnSpc>
              <a:spcBef>
                <a:spcPts val="0"/>
              </a:spcBef>
              <a:spcAft>
                <a:spcPts val="0"/>
              </a:spcAft>
              <a:buClrTx/>
              <a:buSzTx/>
              <a:buFont typeface="Wingdings" panose="05000000000000000000" pitchFamily="2" charset="2"/>
              <a:buChar char="v"/>
              <a:tabLst/>
              <a:defRPr/>
            </a:pPr>
            <a:r>
              <a:rPr kumimoji="0" lang="de-DE" sz="2200" b="0" i="0" u="none" strike="noStrike" kern="0" cap="none" spc="0" normalizeH="0" baseline="0" noProof="0" dirty="0">
                <a:ln>
                  <a:noFill/>
                </a:ln>
                <a:solidFill>
                  <a:srgbClr val="FFFFFF"/>
                </a:solidFill>
                <a:effectLst/>
                <a:uLnTx/>
                <a:uFillTx/>
                <a:latin typeface="Source Sans Pro Light" panose="020B0403030403020204" pitchFamily="34" charset="0"/>
                <a:ea typeface="+mn-ea"/>
                <a:cs typeface="Segoe UI Light" panose="020B0502040204020203" pitchFamily="34" charset="0"/>
                <a:sym typeface="Helvetica Light"/>
              </a:rPr>
              <a:t>Design &amp; Inhalte auf Basis der Kundenbedürfnisse</a:t>
            </a:r>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61667" y="4182392"/>
            <a:ext cx="1150966" cy="331810"/>
          </a:xfrm>
          <a:prstGeom prst="rect">
            <a:avLst/>
          </a:prstGeom>
        </p:spPr>
      </p:pic>
    </p:spTree>
    <p:extLst>
      <p:ext uri="{BB962C8B-B14F-4D97-AF65-F5344CB8AC3E}">
        <p14:creationId xmlns:p14="http://schemas.microsoft.com/office/powerpoint/2010/main" val="1369806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solidFill>
                  <a:srgbClr val="9AAC46"/>
                </a:solidFill>
                <a:latin typeface="Segoe UI" panose="020B0502040204020203" pitchFamily="34" charset="0"/>
                <a:cs typeface="Segoe UI" panose="020B0502040204020203" pitchFamily="34" charset="0"/>
              </a:rPr>
              <a:t>Über mich – Marcel Franke</a:t>
            </a:r>
          </a:p>
        </p:txBody>
      </p:sp>
      <p:sp>
        <p:nvSpPr>
          <p:cNvPr id="3" name="Inhaltsplatzhalter 2"/>
          <p:cNvSpPr>
            <a:spLocks noGrp="1"/>
          </p:cNvSpPr>
          <p:nvPr>
            <p:ph idx="1"/>
          </p:nvPr>
        </p:nvSpPr>
        <p:spPr/>
        <p:txBody>
          <a:bodyPr>
            <a:normAutofit fontScale="62500" lnSpcReduction="20000"/>
          </a:bodyPr>
          <a:lstStyle/>
          <a:p>
            <a:pPr>
              <a:lnSpc>
                <a:spcPct val="160000"/>
              </a:lnSpc>
            </a:pPr>
            <a:r>
              <a:rPr lang="de-DE" dirty="0">
                <a:latin typeface="Segoe UI" panose="020B0502040204020203" pitchFamily="34" charset="0"/>
                <a:cs typeface="Segoe UI" panose="020B0502040204020203" pitchFamily="34" charset="0"/>
              </a:rPr>
              <a:t>VP Technology &amp; Growth, </a:t>
            </a:r>
            <a:r>
              <a:rPr lang="de-DE" b="1" dirty="0">
                <a:latin typeface="Segoe UI" panose="020B0502040204020203" pitchFamily="34" charset="0"/>
                <a:cs typeface="Segoe UI" panose="020B0502040204020203" pitchFamily="34" charset="0"/>
              </a:rPr>
              <a:t>pmOne Analytics GmbH</a:t>
            </a:r>
          </a:p>
          <a:p>
            <a:pPr>
              <a:lnSpc>
                <a:spcPct val="160000"/>
              </a:lnSpc>
            </a:pPr>
            <a:r>
              <a:rPr lang="en-US" dirty="0">
                <a:latin typeface="Segoe UI" panose="020B0502040204020203" pitchFamily="34" charset="0"/>
                <a:cs typeface="Segoe UI" panose="020B0502040204020203" pitchFamily="34" charset="0"/>
              </a:rPr>
              <a:t>Product Owner </a:t>
            </a:r>
            <a:r>
              <a:rPr lang="en-US" b="1" dirty="0" err="1">
                <a:latin typeface="Segoe UI" panose="020B0502040204020203" pitchFamily="34" charset="0"/>
                <a:cs typeface="Segoe UI" panose="020B0502040204020203" pitchFamily="34" charset="0"/>
              </a:rPr>
              <a:t>Wundermailing</a:t>
            </a:r>
            <a:r>
              <a:rPr lang="en-US" dirty="0">
                <a:latin typeface="Segoe UI" panose="020B0502040204020203" pitchFamily="34" charset="0"/>
                <a:cs typeface="Segoe UI" panose="020B0502040204020203" pitchFamily="34" charset="0"/>
              </a:rPr>
              <a:t>, VP </a:t>
            </a:r>
            <a:r>
              <a:rPr lang="en-US" b="1" dirty="0">
                <a:latin typeface="Segoe UI" panose="020B0502040204020203" pitchFamily="34" charset="0"/>
                <a:cs typeface="Segoe UI" panose="020B0502040204020203" pitchFamily="34" charset="0"/>
              </a:rPr>
              <a:t>Customer Analytics</a:t>
            </a:r>
            <a:endParaRPr lang="de-DE" b="1" dirty="0">
              <a:latin typeface="Segoe UI" panose="020B0502040204020203" pitchFamily="34" charset="0"/>
              <a:cs typeface="Segoe UI" panose="020B0502040204020203" pitchFamily="34" charset="0"/>
            </a:endParaRPr>
          </a:p>
          <a:p>
            <a:pPr>
              <a:lnSpc>
                <a:spcPct val="160000"/>
              </a:lnSpc>
            </a:pPr>
            <a:r>
              <a:rPr lang="de-DE" dirty="0">
                <a:latin typeface="Segoe UI" panose="020B0502040204020203" pitchFamily="34" charset="0"/>
                <a:cs typeface="Segoe UI" panose="020B0502040204020203" pitchFamily="34" charset="0"/>
              </a:rPr>
              <a:t>Fokus ist Data Science &amp; Advanced Analytics</a:t>
            </a:r>
          </a:p>
          <a:p>
            <a:pPr>
              <a:lnSpc>
                <a:spcPct val="160000"/>
              </a:lnSpc>
            </a:pPr>
            <a:r>
              <a:rPr lang="en-US" dirty="0" err="1">
                <a:latin typeface="Segoe UI" panose="020B0502040204020203" pitchFamily="34" charset="0"/>
                <a:cs typeface="Segoe UI" panose="020B0502040204020203" pitchFamily="34" charset="0"/>
              </a:rPr>
              <a:t>Sehr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enge</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Verbundenheit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mit</a:t>
            </a:r>
            <a:r>
              <a:rPr lang="en-US" dirty="0">
                <a:latin typeface="Segoe UI" panose="020B0502040204020203" pitchFamily="34" charset="0"/>
                <a:cs typeface="Segoe UI" panose="020B0502040204020203" pitchFamily="34" charset="0"/>
              </a:rPr>
              <a:t> der </a:t>
            </a:r>
            <a:r>
              <a:rPr lang="en-US" b="1" dirty="0">
                <a:latin typeface="Segoe UI" panose="020B0502040204020203" pitchFamily="34" charset="0"/>
                <a:cs typeface="Segoe UI" panose="020B0502040204020203" pitchFamily="34" charset="0"/>
              </a:rPr>
              <a:t>Universität Paderborn</a:t>
            </a:r>
            <a:endParaRPr lang="de-DE" b="1" dirty="0">
              <a:latin typeface="Segoe UI" panose="020B0502040204020203" pitchFamily="34" charset="0"/>
              <a:cs typeface="Segoe UI" panose="020B0502040204020203" pitchFamily="34" charset="0"/>
            </a:endParaRPr>
          </a:p>
          <a:p>
            <a:pPr>
              <a:lnSpc>
                <a:spcPct val="160000"/>
              </a:lnSpc>
            </a:pPr>
            <a:r>
              <a:rPr lang="de-DE" dirty="0">
                <a:latin typeface="Segoe UI" panose="020B0502040204020203" pitchFamily="34" charset="0"/>
                <a:cs typeface="Segoe UI" panose="020B0502040204020203" pitchFamily="34" charset="0"/>
              </a:rPr>
              <a:t>Büros in Paderborn &amp; Wien</a:t>
            </a:r>
          </a:p>
          <a:p>
            <a:pPr>
              <a:lnSpc>
                <a:spcPct val="160000"/>
              </a:lnSpc>
            </a:pPr>
            <a:r>
              <a:rPr lang="de-DE" dirty="0">
                <a:latin typeface="Segoe UI" panose="020B0502040204020203" pitchFamily="34" charset="0"/>
                <a:cs typeface="Segoe UI" panose="020B0502040204020203" pitchFamily="34" charset="0"/>
              </a:rPr>
              <a:t>P-TSP für </a:t>
            </a:r>
            <a:r>
              <a:rPr lang="de-DE" b="1" dirty="0">
                <a:latin typeface="Segoe UI" panose="020B0502040204020203" pitchFamily="34" charset="0"/>
                <a:cs typeface="Segoe UI" panose="020B0502040204020203" pitchFamily="34" charset="0"/>
              </a:rPr>
              <a:t>Microsoft</a:t>
            </a:r>
            <a:r>
              <a:rPr lang="de-DE" dirty="0">
                <a:latin typeface="Segoe UI" panose="020B0502040204020203" pitchFamily="34" charset="0"/>
                <a:cs typeface="Segoe UI" panose="020B0502040204020203" pitchFamily="34" charset="0"/>
              </a:rPr>
              <a:t> für das Thema </a:t>
            </a:r>
            <a:r>
              <a:rPr lang="de-DE" b="1" dirty="0">
                <a:latin typeface="Segoe UI" panose="020B0502040204020203" pitchFamily="34" charset="0"/>
                <a:cs typeface="Segoe UI" panose="020B0502040204020203" pitchFamily="34" charset="0"/>
              </a:rPr>
              <a:t>Big Data &amp; Analytics</a:t>
            </a:r>
          </a:p>
          <a:p>
            <a:pPr marL="0" indent="0">
              <a:buNone/>
            </a:pPr>
            <a:endParaRPr lang="de-DE" dirty="0">
              <a:latin typeface="Segoe UI" panose="020B0502040204020203" pitchFamily="34" charset="0"/>
              <a:cs typeface="Segoe UI" panose="020B0502040204020203" pitchFamily="34" charset="0"/>
            </a:endParaRPr>
          </a:p>
          <a:p>
            <a:r>
              <a:rPr lang="de-DE" dirty="0">
                <a:latin typeface="Segoe UI" panose="020B0502040204020203" pitchFamily="34" charset="0"/>
                <a:cs typeface="Segoe UI" panose="020B0502040204020203" pitchFamily="34" charset="0"/>
              </a:rPr>
              <a:t>Web: </a:t>
            </a:r>
            <a:r>
              <a:rPr lang="de-DE" dirty="0">
                <a:latin typeface="Segoe UI" panose="020B0502040204020203" pitchFamily="34" charset="0"/>
                <a:cs typeface="Segoe UI" panose="020B0502040204020203" pitchFamily="34" charset="0"/>
                <a:hlinkClick r:id="rId2"/>
              </a:rPr>
              <a:t>www.pmoneanalytics.com</a:t>
            </a:r>
            <a:r>
              <a:rPr lang="de-DE" dirty="0">
                <a:latin typeface="Segoe UI" panose="020B0502040204020203" pitchFamily="34" charset="0"/>
                <a:cs typeface="Segoe UI" panose="020B0502040204020203" pitchFamily="34" charset="0"/>
              </a:rPr>
              <a:t> </a:t>
            </a:r>
          </a:p>
          <a:p>
            <a:r>
              <a:rPr lang="de-DE" dirty="0">
                <a:latin typeface="Segoe UI" panose="020B0502040204020203" pitchFamily="34" charset="0"/>
                <a:cs typeface="Segoe UI" panose="020B0502040204020203" pitchFamily="34" charset="0"/>
              </a:rPr>
              <a:t>E-Mail: </a:t>
            </a:r>
            <a:r>
              <a:rPr lang="de-DE" dirty="0">
                <a:latin typeface="Segoe UI" panose="020B0502040204020203" pitchFamily="34" charset="0"/>
                <a:cs typeface="Segoe UI" panose="020B0502040204020203" pitchFamily="34" charset="0"/>
                <a:hlinkClick r:id="rId3"/>
              </a:rPr>
              <a:t>marcel.franke@pmone.com</a:t>
            </a:r>
            <a:r>
              <a:rPr lang="de-DE" dirty="0">
                <a:latin typeface="Segoe UI" panose="020B0502040204020203" pitchFamily="34" charset="0"/>
                <a:cs typeface="Segoe UI" panose="020B0502040204020203" pitchFamily="34" charset="0"/>
              </a:rPr>
              <a:t>  </a:t>
            </a:r>
          </a:p>
          <a:p>
            <a:endParaRPr lang="de-DE" dirty="0">
              <a:latin typeface="Segoe UI" panose="020B0502040204020203" pitchFamily="34" charset="0"/>
              <a:cs typeface="Segoe UI" panose="020B0502040204020203" pitchFamily="34" charset="0"/>
            </a:endParaRPr>
          </a:p>
          <a:p>
            <a:endParaRPr lang="de-DE" dirty="0">
              <a:latin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60854" y="2064423"/>
            <a:ext cx="3017440" cy="2710812"/>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57782" y="591016"/>
            <a:ext cx="1223584" cy="865266"/>
          </a:xfrm>
          <a:prstGeom prst="rect">
            <a:avLst/>
          </a:prstGeom>
        </p:spPr>
      </p:pic>
    </p:spTree>
    <p:extLst>
      <p:ext uri="{BB962C8B-B14F-4D97-AF65-F5344CB8AC3E}">
        <p14:creationId xmlns:p14="http://schemas.microsoft.com/office/powerpoint/2010/main" val="2063423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598"/>
          <p:cNvSpPr/>
          <p:nvPr/>
        </p:nvSpPr>
        <p:spPr>
          <a:xfrm>
            <a:off x="0" y="0"/>
            <a:ext cx="12195947" cy="1793631"/>
          </a:xfrm>
          <a:prstGeom prst="rect">
            <a:avLst/>
          </a:prstGeom>
          <a:solidFill>
            <a:srgbClr val="28BBB8"/>
          </a:solidFill>
          <a:ln w="12700">
            <a:miter lim="400000"/>
          </a:ln>
        </p:spPr>
        <p:txBody>
          <a:bodyPr lIns="0" tIns="0" rIns="0" bIns="0" anchor="ctr"/>
          <a:lstStyle/>
          <a:p>
            <a:pPr marL="0" marR="0" lvl="0" indent="0" algn="l" defTabSz="914400" rtl="0" eaLnBrk="1" fontAlgn="auto" latinLnBrk="0" hangingPunct="1">
              <a:lnSpc>
                <a:spcPct val="100000"/>
              </a:lnSpc>
              <a:spcBef>
                <a:spcPts val="0"/>
              </a:spcBef>
              <a:spcAft>
                <a:spcPts val="0"/>
              </a:spcAft>
              <a:buClrTx/>
              <a:buSzTx/>
              <a:buFontTx/>
              <a:buNone/>
              <a:tabLst/>
              <a:defRPr sz="3200">
                <a:solidFill>
                  <a:srgbClr val="4BA8DF"/>
                </a:solidFill>
              </a:defRPr>
            </a:pPr>
            <a:endParaRPr kumimoji="0" sz="1600" b="0" i="0" u="none" strike="noStrike" kern="1200" cap="none" spc="0" normalizeH="0" baseline="0" noProof="0">
              <a:ln>
                <a:noFill/>
              </a:ln>
              <a:solidFill>
                <a:srgbClr val="4BA8DF"/>
              </a:solidFill>
              <a:effectLst/>
              <a:uLnTx/>
              <a:uFillTx/>
              <a:latin typeface="Source Sans Pro Light"/>
              <a:ea typeface="+mn-ea"/>
              <a:cs typeface="+mn-cs"/>
            </a:endParaRPr>
          </a:p>
        </p:txBody>
      </p:sp>
      <p:sp>
        <p:nvSpPr>
          <p:cNvPr id="29" name="Rectangle 28"/>
          <p:cNvSpPr/>
          <p:nvPr/>
        </p:nvSpPr>
        <p:spPr>
          <a:xfrm>
            <a:off x="963336" y="504000"/>
            <a:ext cx="8110326" cy="85408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3300" b="0" i="0" u="none" strike="noStrike" kern="1200" cap="none" spc="0" normalizeH="0" baseline="0" noProof="0" dirty="0">
                <a:ln>
                  <a:noFill/>
                </a:ln>
                <a:solidFill>
                  <a:prstClr val="white"/>
                </a:solidFill>
                <a:effectLst/>
                <a:uLnTx/>
                <a:uFillTx/>
                <a:latin typeface="Source Sans Pro Semibold" panose="020B0603030403020204" pitchFamily="34" charset="0"/>
                <a:ea typeface="+mn-ea"/>
                <a:cs typeface="Segoe UI Light" panose="020B0502040204020203" pitchFamily="34" charset="0"/>
              </a:rPr>
              <a:t>How does it work?</a:t>
            </a:r>
          </a:p>
        </p:txBody>
      </p:sp>
      <p:pic>
        <p:nvPicPr>
          <p:cNvPr id="31" name="Content Placeholder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4848" y="2297631"/>
            <a:ext cx="7211713" cy="3990975"/>
          </a:xfrm>
          <a:prstGeom prst="rect">
            <a:avLst/>
          </a:prstGeom>
        </p:spPr>
      </p:pic>
    </p:spTree>
    <p:extLst>
      <p:ext uri="{BB962C8B-B14F-4D97-AF65-F5344CB8AC3E}">
        <p14:creationId xmlns:p14="http://schemas.microsoft.com/office/powerpoint/2010/main" val="2432499229"/>
      </p:ext>
    </p:extLst>
  </p:cSld>
  <p:clrMapOvr>
    <a:masterClrMapping/>
  </p:clrMapOvr>
  <p:transition spd="med" advTm="8499"/>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Ok, </a:t>
            </a:r>
            <a:r>
              <a:rPr lang="en-US" dirty="0" err="1"/>
              <a:t>wir</a:t>
            </a:r>
            <a:r>
              <a:rPr lang="en-US" dirty="0"/>
              <a:t> </a:t>
            </a:r>
            <a:r>
              <a:rPr lang="en-US" dirty="0" err="1"/>
              <a:t>bauen</a:t>
            </a:r>
            <a:r>
              <a:rPr lang="en-US" dirty="0"/>
              <a:t> </a:t>
            </a:r>
            <a:r>
              <a:rPr lang="en-US" dirty="0" err="1"/>
              <a:t>einen</a:t>
            </a:r>
            <a:r>
              <a:rPr lang="en-US" dirty="0"/>
              <a:t> Cloud Service. </a:t>
            </a:r>
            <a:r>
              <a:rPr lang="en-US" dirty="0" err="1"/>
              <a:t>Wie</a:t>
            </a:r>
            <a:r>
              <a:rPr lang="en-US" dirty="0"/>
              <a:t> </a:t>
            </a:r>
            <a:r>
              <a:rPr lang="en-US" dirty="0" err="1"/>
              <a:t>fangen</a:t>
            </a:r>
            <a:r>
              <a:rPr lang="en-US" dirty="0"/>
              <a:t> </a:t>
            </a:r>
            <a:r>
              <a:rPr lang="en-US" dirty="0" err="1"/>
              <a:t>wir</a:t>
            </a:r>
            <a:r>
              <a:rPr lang="en-US" dirty="0"/>
              <a:t> an?</a:t>
            </a:r>
            <a:endParaRPr lang="de-DE" dirty="0"/>
          </a:p>
        </p:txBody>
      </p:sp>
      <p:sp>
        <p:nvSpPr>
          <p:cNvPr id="5" name="Text Placeholder 4"/>
          <p:cNvSpPr>
            <a:spLocks noGrp="1"/>
          </p:cNvSpPr>
          <p:nvPr>
            <p:ph type="body" idx="1"/>
          </p:nvPr>
        </p:nvSpPr>
        <p:spPr/>
        <p:txBody>
          <a:bodyPr/>
          <a:lstStyle/>
          <a:p>
            <a:endParaRPr lang="de-DE"/>
          </a:p>
        </p:txBody>
      </p:sp>
    </p:spTree>
    <p:extLst>
      <p:ext uri="{BB962C8B-B14F-4D97-AF65-F5344CB8AC3E}">
        <p14:creationId xmlns:p14="http://schemas.microsoft.com/office/powerpoint/2010/main" val="1298306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Lean Startup – Design your MVP</a:t>
            </a:r>
            <a:endParaRPr lang="de-DE" dirty="0"/>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r="60987"/>
          <a:stretch/>
        </p:blipFill>
        <p:spPr>
          <a:xfrm>
            <a:off x="44124" y="2091210"/>
            <a:ext cx="2539055" cy="3726733"/>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3179" y="2091209"/>
            <a:ext cx="3726733" cy="3726733"/>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5782" y="2091208"/>
            <a:ext cx="5590100" cy="3726733"/>
          </a:xfrm>
          <a:prstGeom prst="rect">
            <a:avLst/>
          </a:prstGeom>
        </p:spPr>
      </p:pic>
    </p:spTree>
    <p:extLst>
      <p:ext uri="{BB962C8B-B14F-4D97-AF65-F5344CB8AC3E}">
        <p14:creationId xmlns:p14="http://schemas.microsoft.com/office/powerpoint/2010/main" val="11730279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Grundüberlegungen</a:t>
            </a:r>
            <a:endParaRPr lang="de-DE" dirty="0"/>
          </a:p>
        </p:txBody>
      </p:sp>
      <p:sp>
        <p:nvSpPr>
          <p:cNvPr id="3" name="Content Placeholder 2"/>
          <p:cNvSpPr>
            <a:spLocks noGrp="1"/>
          </p:cNvSpPr>
          <p:nvPr>
            <p:ph idx="1"/>
          </p:nvPr>
        </p:nvSpPr>
        <p:spPr/>
        <p:txBody>
          <a:bodyPr/>
          <a:lstStyle/>
          <a:p>
            <a:r>
              <a:rPr lang="en-US" dirty="0" err="1"/>
              <a:t>Welche</a:t>
            </a:r>
            <a:r>
              <a:rPr lang="en-US" dirty="0"/>
              <a:t> Platform?</a:t>
            </a:r>
          </a:p>
          <a:p>
            <a:r>
              <a:rPr lang="en-US" dirty="0" err="1"/>
              <a:t>Welche</a:t>
            </a:r>
            <a:r>
              <a:rPr lang="en-US" dirty="0"/>
              <a:t> </a:t>
            </a:r>
            <a:r>
              <a:rPr lang="en-US" dirty="0" err="1"/>
              <a:t>Architektur</a:t>
            </a:r>
            <a:r>
              <a:rPr lang="en-US" dirty="0"/>
              <a:t> - IaaS, PaaS, Mixed?</a:t>
            </a:r>
          </a:p>
          <a:p>
            <a:r>
              <a:rPr lang="en-US" dirty="0" err="1"/>
              <a:t>Brauche</a:t>
            </a:r>
            <a:r>
              <a:rPr lang="en-US" dirty="0"/>
              <a:t> </a:t>
            </a:r>
            <a:r>
              <a:rPr lang="en-US" dirty="0" err="1"/>
              <a:t>ich</a:t>
            </a:r>
            <a:r>
              <a:rPr lang="en-US" dirty="0"/>
              <a:t> Service Level?</a:t>
            </a:r>
          </a:p>
          <a:p>
            <a:r>
              <a:rPr lang="en-US" dirty="0" err="1"/>
              <a:t>Brauche</a:t>
            </a:r>
            <a:r>
              <a:rPr lang="en-US" dirty="0"/>
              <a:t> </a:t>
            </a:r>
            <a:r>
              <a:rPr lang="en-US" dirty="0" err="1"/>
              <a:t>ich</a:t>
            </a:r>
            <a:r>
              <a:rPr lang="en-US" dirty="0"/>
              <a:t> Support?</a:t>
            </a:r>
          </a:p>
          <a:p>
            <a:r>
              <a:rPr lang="en-US" dirty="0"/>
              <a:t>Sizing &amp; Scaling</a:t>
            </a:r>
          </a:p>
          <a:p>
            <a:r>
              <a:rPr lang="en-US" dirty="0"/>
              <a:t>Pricing</a:t>
            </a:r>
          </a:p>
          <a:p>
            <a:endParaRPr lang="de-DE"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6529" y="1359569"/>
            <a:ext cx="4064419" cy="4677526"/>
          </a:xfrm>
          <a:prstGeom prst="rect">
            <a:avLst/>
          </a:prstGeom>
        </p:spPr>
      </p:pic>
    </p:spTree>
    <p:extLst>
      <p:ext uri="{BB962C8B-B14F-4D97-AF65-F5344CB8AC3E}">
        <p14:creationId xmlns:p14="http://schemas.microsoft.com/office/powerpoint/2010/main" val="7289874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e-DE"/>
          </a:p>
        </p:txBody>
      </p:sp>
      <p:pic>
        <p:nvPicPr>
          <p:cNvPr id="4" name="Picture 3"/>
          <p:cNvPicPr>
            <a:picLocks noChangeAspect="1"/>
          </p:cNvPicPr>
          <p:nvPr/>
        </p:nvPicPr>
        <p:blipFill rotWithShape="1">
          <a:blip r:embed="rId2"/>
          <a:srcRect l="689"/>
          <a:stretch/>
        </p:blipFill>
        <p:spPr>
          <a:xfrm>
            <a:off x="284422" y="509504"/>
            <a:ext cx="11623156" cy="5530349"/>
          </a:xfrm>
          <a:prstGeom prst="rect">
            <a:avLst/>
          </a:prstGeom>
        </p:spPr>
      </p:pic>
    </p:spTree>
    <p:extLst>
      <p:ext uri="{BB962C8B-B14F-4D97-AF65-F5344CB8AC3E}">
        <p14:creationId xmlns:p14="http://schemas.microsoft.com/office/powerpoint/2010/main" val="63286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Von den </a:t>
            </a:r>
            <a:r>
              <a:rPr lang="en-US" dirty="0" err="1"/>
              <a:t>Komponenten</a:t>
            </a:r>
            <a:r>
              <a:rPr lang="en-US" dirty="0"/>
              <a:t> </a:t>
            </a:r>
            <a:r>
              <a:rPr lang="en-US" dirty="0" err="1"/>
              <a:t>zur</a:t>
            </a:r>
            <a:r>
              <a:rPr lang="en-US" dirty="0"/>
              <a:t> </a:t>
            </a:r>
            <a:r>
              <a:rPr lang="en-US" dirty="0" err="1"/>
              <a:t>Architektur</a:t>
            </a:r>
            <a:endParaRPr lang="de-DE" dirty="0"/>
          </a:p>
        </p:txBody>
      </p:sp>
      <p:sp>
        <p:nvSpPr>
          <p:cNvPr id="8" name="Rectangle 7"/>
          <p:cNvSpPr/>
          <p:nvPr/>
        </p:nvSpPr>
        <p:spPr>
          <a:xfrm>
            <a:off x="236594" y="1530721"/>
            <a:ext cx="1648496" cy="495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Connect</a:t>
            </a:r>
            <a:endParaRPr lang="de-DE" dirty="0"/>
          </a:p>
        </p:txBody>
      </p:sp>
      <p:sp>
        <p:nvSpPr>
          <p:cNvPr id="9" name="Rectangle 8"/>
          <p:cNvSpPr/>
          <p:nvPr/>
        </p:nvSpPr>
        <p:spPr>
          <a:xfrm>
            <a:off x="4210128" y="1530717"/>
            <a:ext cx="1648496" cy="495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Store</a:t>
            </a:r>
            <a:endParaRPr lang="de-DE" dirty="0"/>
          </a:p>
        </p:txBody>
      </p:sp>
      <p:sp>
        <p:nvSpPr>
          <p:cNvPr id="10" name="Rectangle 9"/>
          <p:cNvSpPr/>
          <p:nvPr/>
        </p:nvSpPr>
        <p:spPr>
          <a:xfrm>
            <a:off x="6196895" y="1530717"/>
            <a:ext cx="1648496" cy="495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a:t>
            </a:r>
            <a:endParaRPr lang="de-DE" dirty="0"/>
          </a:p>
        </p:txBody>
      </p:sp>
      <p:sp>
        <p:nvSpPr>
          <p:cNvPr id="11" name="Rectangle 10"/>
          <p:cNvSpPr/>
          <p:nvPr/>
        </p:nvSpPr>
        <p:spPr>
          <a:xfrm>
            <a:off x="8183662" y="1530717"/>
            <a:ext cx="1648496" cy="495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Interact</a:t>
            </a:r>
            <a:endParaRPr lang="de-DE" dirty="0"/>
          </a:p>
        </p:txBody>
      </p:sp>
      <p:sp>
        <p:nvSpPr>
          <p:cNvPr id="12" name="Rectangle 11"/>
          <p:cNvSpPr/>
          <p:nvPr/>
        </p:nvSpPr>
        <p:spPr>
          <a:xfrm>
            <a:off x="2223361" y="1530717"/>
            <a:ext cx="1648496" cy="495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Process</a:t>
            </a:r>
            <a:endParaRPr lang="de-DE" dirty="0"/>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186" y="4678024"/>
            <a:ext cx="1219200" cy="1219200"/>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7920" y="4745853"/>
            <a:ext cx="2619375" cy="1333500"/>
          </a:xfrm>
          <a:prstGeom prst="rect">
            <a:avLst/>
          </a:prstGeom>
        </p:spPr>
      </p:pic>
      <p:grpSp>
        <p:nvGrpSpPr>
          <p:cNvPr id="15" name="Group 14"/>
          <p:cNvGrpSpPr/>
          <p:nvPr/>
        </p:nvGrpSpPr>
        <p:grpSpPr>
          <a:xfrm>
            <a:off x="4370834" y="4624083"/>
            <a:ext cx="1327083" cy="1327083"/>
            <a:chOff x="5212309" y="3371356"/>
            <a:chExt cx="1327083" cy="1327083"/>
          </a:xfrm>
        </p:grpSpPr>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2309" y="3371356"/>
              <a:ext cx="1327083" cy="1327083"/>
            </a:xfrm>
            <a:prstGeom prst="rect">
              <a:avLst/>
            </a:prstGeom>
          </p:spPr>
        </p:pic>
        <p:sp>
          <p:nvSpPr>
            <p:cNvPr id="17" name="Rectangle 16"/>
            <p:cNvSpPr/>
            <p:nvPr/>
          </p:nvSpPr>
          <p:spPr>
            <a:xfrm>
              <a:off x="5447763" y="3812147"/>
              <a:ext cx="862885" cy="695459"/>
            </a:xfrm>
            <a:prstGeom prst="rect">
              <a:avLst/>
            </a:prstGeom>
            <a:solidFill>
              <a:srgbClr val="00BE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Adelle Basic Rg" panose="02000803000000020004" pitchFamily="50" charset="0"/>
                </a:rPr>
                <a:t>SQL</a:t>
              </a:r>
              <a:endParaRPr lang="de-DE" dirty="0">
                <a:latin typeface="Adelle Basic Rg" panose="02000803000000020004" pitchFamily="50" charset="0"/>
              </a:endParaRPr>
            </a:p>
          </p:txBody>
        </p:sp>
      </p:grpSp>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7631" y="4654721"/>
            <a:ext cx="1787024" cy="1265809"/>
          </a:xfrm>
          <a:prstGeom prst="rect">
            <a:avLst/>
          </a:prstGeom>
        </p:spPr>
      </p:pic>
      <p:pic>
        <p:nvPicPr>
          <p:cNvPr id="19" name="Picture 18"/>
          <p:cNvPicPr>
            <a:picLocks noChangeAspect="1"/>
          </p:cNvPicPr>
          <p:nvPr/>
        </p:nvPicPr>
        <p:blipFill rotWithShape="1">
          <a:blip r:embed="rId6"/>
          <a:srcRect l="25154" t="34064"/>
          <a:stretch/>
        </p:blipFill>
        <p:spPr>
          <a:xfrm>
            <a:off x="7965189" y="4764822"/>
            <a:ext cx="2085441" cy="1045609"/>
          </a:xfrm>
          <a:prstGeom prst="rect">
            <a:avLst/>
          </a:prstGeom>
        </p:spPr>
      </p:pic>
      <p:sp>
        <p:nvSpPr>
          <p:cNvPr id="20" name="TextBox 19"/>
          <p:cNvSpPr txBox="1"/>
          <p:nvPr/>
        </p:nvSpPr>
        <p:spPr>
          <a:xfrm>
            <a:off x="236595" y="2515954"/>
            <a:ext cx="1648495" cy="923330"/>
          </a:xfrm>
          <a:prstGeom prst="rect">
            <a:avLst/>
          </a:prstGeom>
          <a:noFill/>
        </p:spPr>
        <p:txBody>
          <a:bodyPr wrap="square" rtlCol="0">
            <a:spAutoFit/>
          </a:bodyPr>
          <a:lstStyle/>
          <a:p>
            <a:pPr algn="ctr"/>
            <a:r>
              <a:rPr lang="en-US" dirty="0"/>
              <a:t>Upload new data to our data store</a:t>
            </a:r>
            <a:endParaRPr lang="de-DE" dirty="0"/>
          </a:p>
        </p:txBody>
      </p:sp>
      <p:sp>
        <p:nvSpPr>
          <p:cNvPr id="21" name="TextBox 20"/>
          <p:cNvSpPr txBox="1"/>
          <p:nvPr/>
        </p:nvSpPr>
        <p:spPr>
          <a:xfrm>
            <a:off x="2223361" y="2515954"/>
            <a:ext cx="1648495" cy="923330"/>
          </a:xfrm>
          <a:prstGeom prst="rect">
            <a:avLst/>
          </a:prstGeom>
          <a:noFill/>
        </p:spPr>
        <p:txBody>
          <a:bodyPr wrap="square" rtlCol="0">
            <a:spAutoFit/>
          </a:bodyPr>
          <a:lstStyle/>
          <a:p>
            <a:pPr algn="ctr"/>
            <a:r>
              <a:rPr lang="en-US" dirty="0"/>
              <a:t>New data is processed automatically.</a:t>
            </a:r>
            <a:endParaRPr lang="de-DE" dirty="0"/>
          </a:p>
        </p:txBody>
      </p:sp>
      <p:sp>
        <p:nvSpPr>
          <p:cNvPr id="22" name="TextBox 21"/>
          <p:cNvSpPr txBox="1"/>
          <p:nvPr/>
        </p:nvSpPr>
        <p:spPr>
          <a:xfrm>
            <a:off x="4210129" y="2515954"/>
            <a:ext cx="1648495" cy="1200329"/>
          </a:xfrm>
          <a:prstGeom prst="rect">
            <a:avLst/>
          </a:prstGeom>
          <a:noFill/>
        </p:spPr>
        <p:txBody>
          <a:bodyPr wrap="square" rtlCol="0">
            <a:spAutoFit/>
          </a:bodyPr>
          <a:lstStyle/>
          <a:p>
            <a:pPr algn="ctr"/>
            <a:r>
              <a:rPr lang="en-US" dirty="0"/>
              <a:t>The data is store within our analytical model.</a:t>
            </a:r>
            <a:endParaRPr lang="de-DE" dirty="0"/>
          </a:p>
        </p:txBody>
      </p:sp>
      <p:sp>
        <p:nvSpPr>
          <p:cNvPr id="23" name="TextBox 22"/>
          <p:cNvSpPr txBox="1"/>
          <p:nvPr/>
        </p:nvSpPr>
        <p:spPr>
          <a:xfrm>
            <a:off x="6196896" y="2515954"/>
            <a:ext cx="1648495" cy="1754326"/>
          </a:xfrm>
          <a:prstGeom prst="rect">
            <a:avLst/>
          </a:prstGeom>
          <a:noFill/>
        </p:spPr>
        <p:txBody>
          <a:bodyPr wrap="square" rtlCol="0">
            <a:spAutoFit/>
          </a:bodyPr>
          <a:lstStyle/>
          <a:p>
            <a:pPr algn="ctr"/>
            <a:r>
              <a:rPr lang="en-US" dirty="0"/>
              <a:t>An intelligent algorithm chooses the right customers for you campaign.</a:t>
            </a:r>
            <a:endParaRPr lang="de-DE" dirty="0"/>
          </a:p>
        </p:txBody>
      </p:sp>
      <p:sp>
        <p:nvSpPr>
          <p:cNvPr id="24" name="Rectangle 23"/>
          <p:cNvSpPr/>
          <p:nvPr/>
        </p:nvSpPr>
        <p:spPr>
          <a:xfrm>
            <a:off x="10170429" y="1530717"/>
            <a:ext cx="1648496" cy="4958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Connect</a:t>
            </a:r>
            <a:endParaRPr lang="de-DE" dirty="0"/>
          </a:p>
        </p:txBody>
      </p:sp>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15251" y="4834677"/>
            <a:ext cx="1358851" cy="905900"/>
          </a:xfrm>
          <a:prstGeom prst="rect">
            <a:avLst/>
          </a:prstGeom>
        </p:spPr>
      </p:pic>
      <p:sp>
        <p:nvSpPr>
          <p:cNvPr id="26" name="TextBox 25"/>
          <p:cNvSpPr txBox="1"/>
          <p:nvPr/>
        </p:nvSpPr>
        <p:spPr>
          <a:xfrm>
            <a:off x="8183661" y="2521757"/>
            <a:ext cx="1648495" cy="1477328"/>
          </a:xfrm>
          <a:prstGeom prst="rect">
            <a:avLst/>
          </a:prstGeom>
          <a:noFill/>
        </p:spPr>
        <p:txBody>
          <a:bodyPr wrap="square" rtlCol="0">
            <a:spAutoFit/>
          </a:bodyPr>
          <a:lstStyle/>
          <a:p>
            <a:pPr algn="ctr"/>
            <a:r>
              <a:rPr lang="en-US" dirty="0"/>
              <a:t>Analyze your campaign performance via our web interface.</a:t>
            </a:r>
            <a:endParaRPr lang="de-DE" dirty="0"/>
          </a:p>
        </p:txBody>
      </p:sp>
      <p:sp>
        <p:nvSpPr>
          <p:cNvPr id="27" name="TextBox 26"/>
          <p:cNvSpPr txBox="1"/>
          <p:nvPr/>
        </p:nvSpPr>
        <p:spPr>
          <a:xfrm>
            <a:off x="10170426" y="2527388"/>
            <a:ext cx="1648495" cy="1754326"/>
          </a:xfrm>
          <a:prstGeom prst="rect">
            <a:avLst/>
          </a:prstGeom>
          <a:noFill/>
        </p:spPr>
        <p:txBody>
          <a:bodyPr wrap="square" rtlCol="0">
            <a:spAutoFit/>
          </a:bodyPr>
          <a:lstStyle/>
          <a:p>
            <a:pPr algn="ctr"/>
            <a:r>
              <a:rPr lang="en-US" dirty="0"/>
              <a:t>Connect you mailing applications to our service to make them for intelligent.</a:t>
            </a:r>
            <a:endParaRPr lang="de-DE" dirty="0"/>
          </a:p>
        </p:txBody>
      </p:sp>
    </p:spTree>
    <p:extLst>
      <p:ext uri="{BB962C8B-B14F-4D97-AF65-F5344CB8AC3E}">
        <p14:creationId xmlns:p14="http://schemas.microsoft.com/office/powerpoint/2010/main" val="762632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Wie</a:t>
            </a:r>
            <a:r>
              <a:rPr lang="en-US" dirty="0"/>
              <a:t> </a:t>
            </a:r>
            <a:r>
              <a:rPr lang="en-US" dirty="0" err="1"/>
              <a:t>mache</a:t>
            </a:r>
            <a:r>
              <a:rPr lang="en-US" dirty="0"/>
              <a:t> </a:t>
            </a:r>
            <a:r>
              <a:rPr lang="en-US" dirty="0" err="1"/>
              <a:t>ich</a:t>
            </a:r>
            <a:r>
              <a:rPr lang="en-US" dirty="0"/>
              <a:t> </a:t>
            </a:r>
            <a:r>
              <a:rPr lang="en-US" dirty="0" err="1"/>
              <a:t>daraus</a:t>
            </a:r>
            <a:r>
              <a:rPr lang="en-US" dirty="0"/>
              <a:t> </a:t>
            </a:r>
            <a:r>
              <a:rPr lang="en-US" dirty="0" err="1"/>
              <a:t>ein</a:t>
            </a:r>
            <a:r>
              <a:rPr lang="en-US" dirty="0"/>
              <a:t> </a:t>
            </a:r>
            <a:r>
              <a:rPr lang="en-US" dirty="0" err="1"/>
              <a:t>Produkt</a:t>
            </a:r>
            <a:r>
              <a:rPr lang="en-US" dirty="0"/>
              <a:t>?</a:t>
            </a:r>
            <a:endParaRPr lang="de-DE" dirty="0"/>
          </a:p>
        </p:txBody>
      </p:sp>
      <p:pic>
        <p:nvPicPr>
          <p:cNvPr id="38" name="Content Placeholder 37"/>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490143" y="1825625"/>
            <a:ext cx="7211713" cy="3990975"/>
          </a:xfrm>
        </p:spPr>
      </p:pic>
    </p:spTree>
    <p:extLst>
      <p:ext uri="{BB962C8B-B14F-4D97-AF65-F5344CB8AC3E}">
        <p14:creationId xmlns:p14="http://schemas.microsoft.com/office/powerpoint/2010/main" val="1518052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Azure Pricing &amp; SLAs</a:t>
            </a:r>
          </a:p>
        </p:txBody>
      </p:sp>
      <p:sp>
        <p:nvSpPr>
          <p:cNvPr id="3" name="Content Placeholder 2"/>
          <p:cNvSpPr>
            <a:spLocks noGrp="1"/>
          </p:cNvSpPr>
          <p:nvPr>
            <p:ph idx="1"/>
          </p:nvPr>
        </p:nvSpPr>
        <p:spPr>
          <a:xfrm>
            <a:off x="838200" y="1825625"/>
            <a:ext cx="6096000" cy="3990384"/>
          </a:xfrm>
        </p:spPr>
        <p:txBody>
          <a:bodyPr/>
          <a:lstStyle/>
          <a:p>
            <a:r>
              <a:rPr lang="de-DE"/>
              <a:t>Monatliche Kosten pro Komponente</a:t>
            </a:r>
          </a:p>
          <a:p>
            <a:r>
              <a:rPr lang="de-DE"/>
              <a:t>Welcher SLA gilt pro Komponente?</a:t>
            </a:r>
          </a:p>
          <a:p>
            <a:r>
              <a:rPr lang="de-DE"/>
              <a:t>Baut daraus einen Gesamt-SLA</a:t>
            </a:r>
          </a:p>
          <a:p>
            <a:r>
              <a:rPr lang="de-DE"/>
              <a:t>Ermittelt die monatlichen Gesamtkosten</a:t>
            </a:r>
          </a:p>
          <a:p>
            <a:r>
              <a:rPr lang="de-DE"/>
              <a:t>Definiert Skalierungsebenen</a:t>
            </a:r>
          </a:p>
          <a:p>
            <a:r>
              <a:rPr lang="de-DE"/>
              <a:t>Was sind die Kostentreiber?</a:t>
            </a:r>
          </a:p>
        </p:txBody>
      </p:sp>
      <p:pic>
        <p:nvPicPr>
          <p:cNvPr id="5" name="Picture 4"/>
          <p:cNvPicPr>
            <a:picLocks noChangeAspect="1"/>
          </p:cNvPicPr>
          <p:nvPr/>
        </p:nvPicPr>
        <p:blipFill>
          <a:blip r:embed="rId2"/>
          <a:stretch>
            <a:fillRect/>
          </a:stretch>
        </p:blipFill>
        <p:spPr>
          <a:xfrm>
            <a:off x="7287841" y="1825625"/>
            <a:ext cx="4764459" cy="2984500"/>
          </a:xfrm>
          <a:prstGeom prst="rect">
            <a:avLst/>
          </a:prstGeom>
        </p:spPr>
      </p:pic>
    </p:spTree>
    <p:extLst>
      <p:ext uri="{BB962C8B-B14F-4D97-AF65-F5344CB8AC3E}">
        <p14:creationId xmlns:p14="http://schemas.microsoft.com/office/powerpoint/2010/main" val="19548494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Wie</a:t>
            </a:r>
            <a:r>
              <a:rPr lang="en-US" dirty="0"/>
              <a:t> </a:t>
            </a:r>
            <a:r>
              <a:rPr lang="en-US" dirty="0" err="1"/>
              <a:t>verkaufe</a:t>
            </a:r>
            <a:r>
              <a:rPr lang="en-US" dirty="0"/>
              <a:t> </a:t>
            </a:r>
            <a:r>
              <a:rPr lang="en-US" dirty="0" err="1"/>
              <a:t>ich</a:t>
            </a:r>
            <a:r>
              <a:rPr lang="en-US" dirty="0"/>
              <a:t> das an den </a:t>
            </a:r>
            <a:r>
              <a:rPr lang="en-US" dirty="0" err="1"/>
              <a:t>Kunden</a:t>
            </a:r>
            <a:r>
              <a:rPr lang="en-US" dirty="0"/>
              <a:t>?</a:t>
            </a:r>
            <a:endParaRPr lang="de-DE" dirty="0"/>
          </a:p>
        </p:txBody>
      </p:sp>
      <p:grpSp>
        <p:nvGrpSpPr>
          <p:cNvPr id="18" name="Group 17"/>
          <p:cNvGrpSpPr>
            <a:grpSpLocks noChangeAspect="1"/>
          </p:cNvGrpSpPr>
          <p:nvPr/>
        </p:nvGrpSpPr>
        <p:grpSpPr>
          <a:xfrm>
            <a:off x="0" y="1658059"/>
            <a:ext cx="12103768" cy="4103063"/>
            <a:chOff x="1" y="4186030"/>
            <a:chExt cx="24384000" cy="8265945"/>
          </a:xfrm>
        </p:grpSpPr>
        <p:sp>
          <p:nvSpPr>
            <p:cNvPr id="5" name="Rectangle 4"/>
            <p:cNvSpPr/>
            <p:nvPr/>
          </p:nvSpPr>
          <p:spPr>
            <a:xfrm>
              <a:off x="1" y="4186030"/>
              <a:ext cx="24384000" cy="2523692"/>
            </a:xfrm>
            <a:prstGeom prst="rect">
              <a:avLst/>
            </a:prstGeom>
            <a:solidFill>
              <a:srgbClr val="727272"/>
            </a:solidFill>
            <a:ln w="12700">
              <a:miter lim="400000"/>
            </a:ln>
          </p:spPr>
          <p:txBody>
            <a:bodyPr lIns="0" tIns="0" rIns="0" bIns="0" anchor="ctr"/>
            <a:lstStyle/>
            <a:p>
              <a:endParaRPr lang="de-DE" sz="3200" dirty="0">
                <a:solidFill>
                  <a:srgbClr val="4BA8DF"/>
                </a:solidFill>
              </a:endParaRPr>
            </a:p>
          </p:txBody>
        </p:sp>
        <p:sp>
          <p:nvSpPr>
            <p:cNvPr id="6" name="Content Placeholder 4"/>
            <p:cNvSpPr txBox="1">
              <a:spLocks/>
            </p:cNvSpPr>
            <p:nvPr/>
          </p:nvSpPr>
          <p:spPr>
            <a:xfrm>
              <a:off x="16596311" y="7263044"/>
              <a:ext cx="2934835" cy="3115398"/>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algn="ctr">
                <a:lnSpc>
                  <a:spcPct val="150000"/>
                </a:lnSpc>
                <a:spcBef>
                  <a:spcPts val="0"/>
                </a:spcBef>
                <a:spcAft>
                  <a:spcPts val="0"/>
                </a:spcAft>
              </a:pPr>
              <a:r>
                <a:rPr lang="en-US" sz="2000" dirty="0">
                  <a:solidFill>
                    <a:schemeClr val="tx1">
                      <a:lumMod val="75000"/>
                      <a:lumOff val="25000"/>
                    </a:schemeClr>
                  </a:solidFill>
                  <a:latin typeface="Source Sans Pro Light" panose="020B0403030403020204" pitchFamily="34" charset="0"/>
                </a:rPr>
                <a:t>xxx EUR</a:t>
              </a:r>
            </a:p>
            <a:p>
              <a:pPr marL="0" algn="ctr">
                <a:lnSpc>
                  <a:spcPct val="150000"/>
                </a:lnSpc>
                <a:spcBef>
                  <a:spcPts val="0"/>
                </a:spcBef>
                <a:spcAft>
                  <a:spcPts val="0"/>
                </a:spcAft>
              </a:pPr>
              <a:r>
                <a:rPr lang="en-US" sz="2000" dirty="0">
                  <a:solidFill>
                    <a:schemeClr val="tx1">
                      <a:lumMod val="75000"/>
                      <a:lumOff val="25000"/>
                    </a:schemeClr>
                  </a:solidFill>
                  <a:latin typeface="Source Sans Pro Light" panose="020B0403030403020204" pitchFamily="34" charset="0"/>
                </a:rPr>
                <a:t>xxx GB</a:t>
              </a:r>
            </a:p>
            <a:p>
              <a:pPr marL="0" algn="ctr">
                <a:lnSpc>
                  <a:spcPct val="150000"/>
                </a:lnSpc>
                <a:spcBef>
                  <a:spcPts val="0"/>
                </a:spcBef>
                <a:spcAft>
                  <a:spcPts val="0"/>
                </a:spcAft>
              </a:pPr>
              <a:r>
                <a:rPr lang="en-US" sz="2000" dirty="0">
                  <a:solidFill>
                    <a:schemeClr val="tx1">
                      <a:lumMod val="75000"/>
                      <a:lumOff val="25000"/>
                    </a:schemeClr>
                  </a:solidFill>
                  <a:latin typeface="Source Sans Pro Light" panose="020B0403030403020204" pitchFamily="34" charset="0"/>
                </a:rPr>
                <a:t>yes</a:t>
              </a:r>
            </a:p>
            <a:p>
              <a:pPr marL="0" algn="ctr">
                <a:lnSpc>
                  <a:spcPct val="150000"/>
                </a:lnSpc>
                <a:spcBef>
                  <a:spcPts val="0"/>
                </a:spcBef>
                <a:spcAft>
                  <a:spcPts val="0"/>
                </a:spcAft>
              </a:pPr>
              <a:r>
                <a:rPr lang="en-US" sz="2000" dirty="0">
                  <a:solidFill>
                    <a:schemeClr val="tx1">
                      <a:lumMod val="75000"/>
                      <a:lumOff val="25000"/>
                    </a:schemeClr>
                  </a:solidFill>
                  <a:latin typeface="Source Sans Pro Light" panose="020B0403030403020204" pitchFamily="34" charset="0"/>
                </a:rPr>
                <a:t>xxx</a:t>
              </a:r>
            </a:p>
            <a:p>
              <a:pPr marL="0" algn="ctr">
                <a:lnSpc>
                  <a:spcPct val="150000"/>
                </a:lnSpc>
                <a:spcBef>
                  <a:spcPts val="0"/>
                </a:spcBef>
                <a:spcAft>
                  <a:spcPts val="0"/>
                </a:spcAft>
              </a:pPr>
              <a:r>
                <a:rPr lang="en-US" sz="2000" dirty="0">
                  <a:solidFill>
                    <a:schemeClr val="tx1">
                      <a:lumMod val="75000"/>
                      <a:lumOff val="25000"/>
                    </a:schemeClr>
                  </a:solidFill>
                  <a:latin typeface="Source Sans Pro Light" panose="020B0403030403020204" pitchFamily="34" charset="0"/>
                </a:rPr>
                <a:t>yes</a:t>
              </a:r>
            </a:p>
            <a:p>
              <a:pPr marL="0" algn="ctr">
                <a:lnSpc>
                  <a:spcPct val="150000"/>
                </a:lnSpc>
                <a:spcBef>
                  <a:spcPts val="0"/>
                </a:spcBef>
                <a:spcAft>
                  <a:spcPts val="0"/>
                </a:spcAft>
              </a:pPr>
              <a:r>
                <a:rPr lang="en-US" sz="2000" dirty="0">
                  <a:solidFill>
                    <a:schemeClr val="tx1">
                      <a:lumMod val="75000"/>
                      <a:lumOff val="25000"/>
                    </a:schemeClr>
                  </a:solidFill>
                  <a:latin typeface="Source Sans Pro Light" panose="020B0403030403020204" pitchFamily="34" charset="0"/>
                </a:rPr>
                <a:t>optional</a:t>
              </a:r>
              <a:endParaRPr lang="de-DE" sz="2000" dirty="0">
                <a:solidFill>
                  <a:schemeClr val="tx1">
                    <a:lumMod val="75000"/>
                    <a:lumOff val="25000"/>
                  </a:schemeClr>
                </a:solidFill>
                <a:latin typeface="Source Sans Pro Light" panose="020B0403030403020204" pitchFamily="34" charset="0"/>
              </a:endParaRPr>
            </a:p>
          </p:txBody>
        </p:sp>
        <p:sp>
          <p:nvSpPr>
            <p:cNvPr id="7" name="Content Placeholder 4"/>
            <p:cNvSpPr txBox="1">
              <a:spLocks/>
            </p:cNvSpPr>
            <p:nvPr/>
          </p:nvSpPr>
          <p:spPr>
            <a:xfrm>
              <a:off x="12586447" y="7263044"/>
              <a:ext cx="2647941" cy="3115398"/>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72000" algn="ctr">
                <a:lnSpc>
                  <a:spcPct val="150000"/>
                </a:lnSpc>
                <a:spcBef>
                  <a:spcPts val="0"/>
                </a:spcBef>
                <a:spcAft>
                  <a:spcPts val="0"/>
                </a:spcAft>
              </a:pPr>
              <a:r>
                <a:rPr lang="en-US" sz="2000" dirty="0">
                  <a:solidFill>
                    <a:schemeClr val="tx1">
                      <a:lumMod val="75000"/>
                      <a:lumOff val="25000"/>
                    </a:schemeClr>
                  </a:solidFill>
                  <a:latin typeface="Source Sans Pro Light" panose="020B0403030403020204" pitchFamily="34" charset="0"/>
                </a:rPr>
                <a:t>xxx EUR</a:t>
              </a:r>
            </a:p>
            <a:p>
              <a:pPr marL="72000" algn="ctr">
                <a:lnSpc>
                  <a:spcPct val="150000"/>
                </a:lnSpc>
                <a:spcBef>
                  <a:spcPts val="0"/>
                </a:spcBef>
                <a:spcAft>
                  <a:spcPts val="0"/>
                </a:spcAft>
              </a:pPr>
              <a:r>
                <a:rPr lang="en-US" sz="2000" dirty="0">
                  <a:solidFill>
                    <a:schemeClr val="tx1">
                      <a:lumMod val="75000"/>
                      <a:lumOff val="25000"/>
                    </a:schemeClr>
                  </a:solidFill>
                  <a:latin typeface="Source Sans Pro Light" panose="020B0403030403020204" pitchFamily="34" charset="0"/>
                </a:rPr>
                <a:t>xxx GB</a:t>
              </a:r>
            </a:p>
            <a:p>
              <a:pPr marL="72000" algn="ctr">
                <a:lnSpc>
                  <a:spcPct val="150000"/>
                </a:lnSpc>
                <a:spcBef>
                  <a:spcPts val="0"/>
                </a:spcBef>
                <a:spcAft>
                  <a:spcPts val="0"/>
                </a:spcAft>
              </a:pPr>
              <a:r>
                <a:rPr lang="en-US" sz="2000" dirty="0">
                  <a:solidFill>
                    <a:schemeClr val="tx1">
                      <a:lumMod val="75000"/>
                      <a:lumOff val="25000"/>
                    </a:schemeClr>
                  </a:solidFill>
                  <a:latin typeface="Source Sans Pro Light" panose="020B0403030403020204" pitchFamily="34" charset="0"/>
                </a:rPr>
                <a:t>yes</a:t>
              </a:r>
            </a:p>
            <a:p>
              <a:pPr marL="72000" algn="ctr">
                <a:lnSpc>
                  <a:spcPct val="150000"/>
                </a:lnSpc>
                <a:spcBef>
                  <a:spcPts val="0"/>
                </a:spcBef>
                <a:spcAft>
                  <a:spcPts val="0"/>
                </a:spcAft>
              </a:pPr>
              <a:r>
                <a:rPr lang="en-US" sz="2000" dirty="0">
                  <a:solidFill>
                    <a:schemeClr val="tx1">
                      <a:lumMod val="75000"/>
                      <a:lumOff val="25000"/>
                    </a:schemeClr>
                  </a:solidFill>
                  <a:latin typeface="Source Sans Pro Light" panose="020B0403030403020204" pitchFamily="34" charset="0"/>
                </a:rPr>
                <a:t>xxx</a:t>
              </a:r>
            </a:p>
            <a:p>
              <a:pPr marL="72000" algn="ctr">
                <a:lnSpc>
                  <a:spcPct val="150000"/>
                </a:lnSpc>
                <a:spcBef>
                  <a:spcPts val="0"/>
                </a:spcBef>
                <a:spcAft>
                  <a:spcPts val="0"/>
                </a:spcAft>
              </a:pPr>
              <a:r>
                <a:rPr lang="en-US" sz="2000" dirty="0">
                  <a:solidFill>
                    <a:schemeClr val="tx1">
                      <a:lumMod val="75000"/>
                      <a:lumOff val="25000"/>
                    </a:schemeClr>
                  </a:solidFill>
                  <a:latin typeface="Source Sans Pro Light" panose="020B0403030403020204" pitchFamily="34" charset="0"/>
                </a:rPr>
                <a:t>yes</a:t>
              </a:r>
            </a:p>
            <a:p>
              <a:pPr marL="72000" algn="ctr">
                <a:lnSpc>
                  <a:spcPct val="150000"/>
                </a:lnSpc>
                <a:spcBef>
                  <a:spcPts val="0"/>
                </a:spcBef>
                <a:spcAft>
                  <a:spcPts val="0"/>
                </a:spcAft>
              </a:pPr>
              <a:r>
                <a:rPr lang="en-US" sz="2000" dirty="0">
                  <a:solidFill>
                    <a:schemeClr val="tx1">
                      <a:lumMod val="75000"/>
                      <a:lumOff val="25000"/>
                    </a:schemeClr>
                  </a:solidFill>
                  <a:latin typeface="Source Sans Pro Light" panose="020B0403030403020204" pitchFamily="34" charset="0"/>
                </a:rPr>
                <a:t>optional   </a:t>
              </a:r>
              <a:endParaRPr lang="de-DE" sz="2000" dirty="0">
                <a:solidFill>
                  <a:schemeClr val="tx1">
                    <a:lumMod val="75000"/>
                    <a:lumOff val="25000"/>
                  </a:schemeClr>
                </a:solidFill>
                <a:latin typeface="Source Sans Pro Light" panose="020B0403030403020204" pitchFamily="34" charset="0"/>
              </a:endParaRPr>
            </a:p>
          </p:txBody>
        </p:sp>
        <p:sp>
          <p:nvSpPr>
            <p:cNvPr id="8" name="Content Placeholder 4"/>
            <p:cNvSpPr txBox="1">
              <a:spLocks/>
            </p:cNvSpPr>
            <p:nvPr/>
          </p:nvSpPr>
          <p:spPr>
            <a:xfrm>
              <a:off x="862880" y="7263044"/>
              <a:ext cx="11723567" cy="5188931"/>
            </a:xfrm>
            <a:prstGeom prst="rect">
              <a:avLst/>
            </a:prstGeom>
          </p:spPr>
          <p:txBody>
            <a:bodyPr>
              <a:noAutofit/>
            </a:bodyPr>
            <a:lstStyle>
              <a:lvl1pPr algn="ctr" defTabSz="584200">
                <a:defRPr sz="4400">
                  <a:latin typeface="+mn-lt"/>
                  <a:ea typeface="+mn-ea"/>
                  <a:cs typeface="+mn-cs"/>
                  <a:sym typeface="Helvetica Light"/>
                </a:defRPr>
              </a:lvl1pPr>
              <a:lvl2pPr indent="228600" algn="ctr" defTabSz="584200">
                <a:defRPr sz="4400">
                  <a:latin typeface="+mn-lt"/>
                  <a:ea typeface="+mn-ea"/>
                  <a:cs typeface="+mn-cs"/>
                  <a:sym typeface="Helvetica Light"/>
                </a:defRPr>
              </a:lvl2pPr>
              <a:lvl3pPr indent="457200" algn="ctr" defTabSz="584200">
                <a:defRPr sz="4400">
                  <a:latin typeface="+mn-lt"/>
                  <a:ea typeface="+mn-ea"/>
                  <a:cs typeface="+mn-cs"/>
                  <a:sym typeface="Helvetica Light"/>
                </a:defRPr>
              </a:lvl3pPr>
              <a:lvl4pPr indent="685800" algn="ctr" defTabSz="584200">
                <a:defRPr sz="4400">
                  <a:latin typeface="+mn-lt"/>
                  <a:ea typeface="+mn-ea"/>
                  <a:cs typeface="+mn-cs"/>
                  <a:sym typeface="Helvetica Light"/>
                </a:defRPr>
              </a:lvl4pPr>
              <a:lvl5pPr indent="914400" algn="ctr" defTabSz="584200">
                <a:defRPr sz="4400">
                  <a:latin typeface="+mn-lt"/>
                  <a:ea typeface="+mn-ea"/>
                  <a:cs typeface="+mn-cs"/>
                  <a:sym typeface="Helvetica Light"/>
                </a:defRPr>
              </a:lvl5pPr>
              <a:lvl6pPr indent="1143000" algn="ctr" defTabSz="584200">
                <a:defRPr sz="4400">
                  <a:latin typeface="+mn-lt"/>
                  <a:ea typeface="+mn-ea"/>
                  <a:cs typeface="+mn-cs"/>
                  <a:sym typeface="Helvetica Light"/>
                </a:defRPr>
              </a:lvl6pPr>
              <a:lvl7pPr indent="1371600" algn="ctr" defTabSz="584200">
                <a:defRPr sz="4400">
                  <a:latin typeface="+mn-lt"/>
                  <a:ea typeface="+mn-ea"/>
                  <a:cs typeface="+mn-cs"/>
                  <a:sym typeface="Helvetica Light"/>
                </a:defRPr>
              </a:lvl7pPr>
              <a:lvl8pPr indent="1600200" algn="ctr" defTabSz="584200">
                <a:defRPr sz="4400">
                  <a:latin typeface="+mn-lt"/>
                  <a:ea typeface="+mn-ea"/>
                  <a:cs typeface="+mn-cs"/>
                  <a:sym typeface="Helvetica Light"/>
                </a:defRPr>
              </a:lvl8pPr>
              <a:lvl9pPr indent="1828800" algn="ctr" defTabSz="584200">
                <a:defRPr sz="4400">
                  <a:latin typeface="+mn-lt"/>
                  <a:ea typeface="+mn-ea"/>
                  <a:cs typeface="+mn-cs"/>
                  <a:sym typeface="Helvetica Light"/>
                </a:defRPr>
              </a:lvl9pPr>
            </a:lstStyle>
            <a:p>
              <a:pPr algn="l">
                <a:lnSpc>
                  <a:spcPct val="150000"/>
                </a:lnSpc>
              </a:pPr>
              <a:r>
                <a:rPr lang="en-US" sz="2000" dirty="0">
                  <a:solidFill>
                    <a:schemeClr val="tx1">
                      <a:lumMod val="75000"/>
                      <a:lumOff val="25000"/>
                    </a:schemeClr>
                  </a:solidFill>
                  <a:latin typeface="Source Sans Pro Light" panose="020B0403030403020204" pitchFamily="34" charset="0"/>
                </a:rPr>
                <a:t>Price per month (*)</a:t>
              </a:r>
            </a:p>
            <a:p>
              <a:pPr algn="l">
                <a:lnSpc>
                  <a:spcPct val="150000"/>
                </a:lnSpc>
              </a:pPr>
              <a:r>
                <a:rPr lang="en-US" sz="2000" dirty="0">
                  <a:solidFill>
                    <a:schemeClr val="tx1">
                      <a:lumMod val="75000"/>
                      <a:lumOff val="25000"/>
                    </a:schemeClr>
                  </a:solidFill>
                  <a:latin typeface="Source Sans Pro Light" panose="020B0403030403020204" pitchFamily="34" charset="0"/>
                </a:rPr>
                <a:t>Data Store</a:t>
              </a:r>
            </a:p>
            <a:p>
              <a:pPr algn="l">
                <a:lnSpc>
                  <a:spcPct val="150000"/>
                </a:lnSpc>
              </a:pPr>
              <a:r>
                <a:rPr lang="en-US" sz="2000" dirty="0">
                  <a:solidFill>
                    <a:schemeClr val="tx1">
                      <a:lumMod val="75000"/>
                      <a:lumOff val="25000"/>
                    </a:schemeClr>
                  </a:solidFill>
                  <a:latin typeface="Source Sans Pro Light" panose="020B0403030403020204" pitchFamily="34" charset="0"/>
                </a:rPr>
                <a:t>Visual Insights on your Laptop, Smartphone or Tablet</a:t>
              </a:r>
            </a:p>
            <a:p>
              <a:pPr algn="l">
                <a:lnSpc>
                  <a:spcPct val="150000"/>
                </a:lnSpc>
              </a:pPr>
              <a:r>
                <a:rPr lang="en-US" sz="2000" dirty="0">
                  <a:solidFill>
                    <a:schemeClr val="tx1">
                      <a:lumMod val="75000"/>
                      <a:lumOff val="25000"/>
                    </a:schemeClr>
                  </a:solidFill>
                  <a:latin typeface="Source Sans Pro Light" panose="020B0403030403020204" pitchFamily="34" charset="0"/>
                </a:rPr>
                <a:t>Number of Users</a:t>
              </a:r>
            </a:p>
            <a:p>
              <a:pPr algn="l">
                <a:lnSpc>
                  <a:spcPct val="150000"/>
                </a:lnSpc>
              </a:pPr>
              <a:r>
                <a:rPr lang="en-US" sz="2000" dirty="0">
                  <a:solidFill>
                    <a:schemeClr val="tx1">
                      <a:lumMod val="75000"/>
                      <a:lumOff val="25000"/>
                    </a:schemeClr>
                  </a:solidFill>
                  <a:latin typeface="Source Sans Pro Light" panose="020B0403030403020204" pitchFamily="34" charset="0"/>
                </a:rPr>
                <a:t>Support &amp; Maintenance (*)</a:t>
              </a:r>
            </a:p>
            <a:p>
              <a:pPr algn="l">
                <a:lnSpc>
                  <a:spcPct val="150000"/>
                </a:lnSpc>
              </a:pPr>
              <a:r>
                <a:rPr lang="en-US" sz="2000" dirty="0">
                  <a:solidFill>
                    <a:schemeClr val="tx1">
                      <a:lumMod val="75000"/>
                      <a:lumOff val="25000"/>
                    </a:schemeClr>
                  </a:solidFill>
                  <a:latin typeface="Source Sans Pro Light" panose="020B0403030403020204" pitchFamily="34" charset="0"/>
                </a:rPr>
                <a:t>Machine Teacher (*)</a:t>
              </a:r>
              <a:endParaRPr lang="de-DE" sz="2000" dirty="0">
                <a:solidFill>
                  <a:schemeClr val="tx1">
                    <a:lumMod val="75000"/>
                    <a:lumOff val="25000"/>
                  </a:schemeClr>
                </a:solidFill>
                <a:latin typeface="Source Sans Pro Light" panose="020B0403030403020204" pitchFamily="34" charset="0"/>
              </a:endParaRPr>
            </a:p>
          </p:txBody>
        </p:sp>
        <p:cxnSp>
          <p:nvCxnSpPr>
            <p:cNvPr id="9" name="Straight Connector 8"/>
            <p:cNvCxnSpPr/>
            <p:nvPr/>
          </p:nvCxnSpPr>
          <p:spPr>
            <a:xfrm>
              <a:off x="930949" y="8264080"/>
              <a:ext cx="11304000" cy="0"/>
            </a:xfrm>
            <a:prstGeom prst="line">
              <a:avLst/>
            </a:prstGeom>
            <a:ln w="317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930949" y="9161943"/>
              <a:ext cx="11304000" cy="0"/>
            </a:xfrm>
            <a:prstGeom prst="line">
              <a:avLst/>
            </a:prstGeom>
            <a:ln w="317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30949" y="10091112"/>
              <a:ext cx="11304000" cy="0"/>
            </a:xfrm>
            <a:prstGeom prst="line">
              <a:avLst/>
            </a:prstGeom>
            <a:ln w="317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30949" y="11058922"/>
              <a:ext cx="11304000" cy="0"/>
            </a:xfrm>
            <a:prstGeom prst="line">
              <a:avLst/>
            </a:prstGeom>
            <a:ln w="317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30949" y="12005406"/>
              <a:ext cx="11304000" cy="0"/>
            </a:xfrm>
            <a:prstGeom prst="line">
              <a:avLst/>
            </a:prstGeom>
            <a:ln w="3175">
              <a:solidFill>
                <a:schemeClr val="bg1">
                  <a:lumMod val="7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2" cstate="print">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a:xfrm>
              <a:off x="21086361" y="4187169"/>
              <a:ext cx="2523065" cy="2475967"/>
            </a:xfrm>
            <a:prstGeom prst="rect">
              <a:avLst/>
            </a:prstGeom>
          </p:spPr>
        </p:pic>
        <p:sp>
          <p:nvSpPr>
            <p:cNvPr id="15" name="Content Placeholder 4"/>
            <p:cNvSpPr txBox="1">
              <a:spLocks/>
            </p:cNvSpPr>
            <p:nvPr/>
          </p:nvSpPr>
          <p:spPr>
            <a:xfrm>
              <a:off x="20674591" y="7263044"/>
              <a:ext cx="2934835" cy="3115398"/>
            </a:xfrm>
            <a:prstGeom prst="rect">
              <a:avLst/>
            </a:prstGeom>
          </p:spPr>
          <p:txBody>
            <a:bodyPr vert="horz" lIns="45720" tIns="45720" rIns="4572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marL="0" algn="ctr">
                <a:lnSpc>
                  <a:spcPct val="150000"/>
                </a:lnSpc>
                <a:spcBef>
                  <a:spcPts val="0"/>
                </a:spcBef>
                <a:spcAft>
                  <a:spcPts val="0"/>
                </a:spcAft>
              </a:pPr>
              <a:r>
                <a:rPr lang="en-US" sz="2000" dirty="0">
                  <a:solidFill>
                    <a:schemeClr val="tx1">
                      <a:lumMod val="75000"/>
                      <a:lumOff val="25000"/>
                    </a:schemeClr>
                  </a:solidFill>
                  <a:latin typeface="Source Sans Pro Light" panose="020B0403030403020204" pitchFamily="34" charset="0"/>
                </a:rPr>
                <a:t>xxx EUR</a:t>
              </a:r>
            </a:p>
            <a:p>
              <a:pPr marL="0" algn="ctr">
                <a:lnSpc>
                  <a:spcPct val="150000"/>
                </a:lnSpc>
                <a:spcBef>
                  <a:spcPts val="0"/>
                </a:spcBef>
                <a:spcAft>
                  <a:spcPts val="0"/>
                </a:spcAft>
              </a:pPr>
              <a:r>
                <a:rPr lang="en-US" sz="2000" dirty="0">
                  <a:solidFill>
                    <a:schemeClr val="tx1">
                      <a:lumMod val="75000"/>
                      <a:lumOff val="25000"/>
                    </a:schemeClr>
                  </a:solidFill>
                  <a:latin typeface="Source Sans Pro Light" panose="020B0403030403020204" pitchFamily="34" charset="0"/>
                </a:rPr>
                <a:t>xxx GB</a:t>
              </a:r>
            </a:p>
            <a:p>
              <a:pPr marL="0" algn="ctr">
                <a:lnSpc>
                  <a:spcPct val="150000"/>
                </a:lnSpc>
                <a:spcBef>
                  <a:spcPts val="0"/>
                </a:spcBef>
                <a:spcAft>
                  <a:spcPts val="0"/>
                </a:spcAft>
              </a:pPr>
              <a:r>
                <a:rPr lang="en-US" sz="2000" dirty="0">
                  <a:solidFill>
                    <a:schemeClr val="tx1">
                      <a:lumMod val="75000"/>
                      <a:lumOff val="25000"/>
                    </a:schemeClr>
                  </a:solidFill>
                  <a:latin typeface="Source Sans Pro Light" panose="020B0403030403020204" pitchFamily="34" charset="0"/>
                </a:rPr>
                <a:t>yes</a:t>
              </a:r>
            </a:p>
            <a:p>
              <a:pPr marL="0" algn="ctr">
                <a:lnSpc>
                  <a:spcPct val="150000"/>
                </a:lnSpc>
                <a:spcBef>
                  <a:spcPts val="0"/>
                </a:spcBef>
                <a:spcAft>
                  <a:spcPts val="0"/>
                </a:spcAft>
              </a:pPr>
              <a:r>
                <a:rPr lang="en-US" sz="2000" dirty="0">
                  <a:solidFill>
                    <a:schemeClr val="tx1">
                      <a:lumMod val="75000"/>
                      <a:lumOff val="25000"/>
                    </a:schemeClr>
                  </a:solidFill>
                  <a:latin typeface="Source Sans Pro Light" panose="020B0403030403020204" pitchFamily="34" charset="0"/>
                </a:rPr>
                <a:t>xxx</a:t>
              </a:r>
            </a:p>
            <a:p>
              <a:pPr marL="0" algn="ctr">
                <a:lnSpc>
                  <a:spcPct val="150000"/>
                </a:lnSpc>
                <a:spcBef>
                  <a:spcPts val="0"/>
                </a:spcBef>
                <a:spcAft>
                  <a:spcPts val="0"/>
                </a:spcAft>
              </a:pPr>
              <a:r>
                <a:rPr lang="en-US" sz="2000" dirty="0">
                  <a:solidFill>
                    <a:schemeClr val="tx1">
                      <a:lumMod val="75000"/>
                      <a:lumOff val="25000"/>
                    </a:schemeClr>
                  </a:solidFill>
                  <a:latin typeface="Source Sans Pro Light" panose="020B0403030403020204" pitchFamily="34" charset="0"/>
                </a:rPr>
                <a:t>yes</a:t>
              </a:r>
            </a:p>
            <a:p>
              <a:pPr marL="0" algn="ctr">
                <a:lnSpc>
                  <a:spcPct val="150000"/>
                </a:lnSpc>
                <a:spcBef>
                  <a:spcPts val="0"/>
                </a:spcBef>
                <a:spcAft>
                  <a:spcPts val="0"/>
                </a:spcAft>
              </a:pPr>
              <a:r>
                <a:rPr lang="en-US" sz="2000" dirty="0">
                  <a:solidFill>
                    <a:schemeClr val="tx1">
                      <a:lumMod val="75000"/>
                      <a:lumOff val="25000"/>
                    </a:schemeClr>
                  </a:solidFill>
                  <a:latin typeface="Source Sans Pro Light" panose="020B0403030403020204" pitchFamily="34" charset="0"/>
                </a:rPr>
                <a:t>optional</a:t>
              </a:r>
              <a:endParaRPr lang="de-DE" sz="2000" dirty="0">
                <a:solidFill>
                  <a:schemeClr val="tx1">
                    <a:lumMod val="75000"/>
                    <a:lumOff val="25000"/>
                  </a:schemeClr>
                </a:solidFill>
                <a:latin typeface="Source Sans Pro Light" panose="020B0403030403020204" pitchFamily="34" charset="0"/>
              </a:endParaRPr>
            </a:p>
          </p:txBody>
        </p:sp>
        <p:pic>
          <p:nvPicPr>
            <p:cNvPr id="16" name="Picture 15"/>
            <p:cNvPicPr>
              <a:picLocks noChangeAspect="1"/>
            </p:cNvPicPr>
            <p:nvPr/>
          </p:nvPicPr>
          <p:blipFill>
            <a:blip r:embed="rId4" cstate="print">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tretch>
              <a:fillRect/>
            </a:stretch>
          </p:blipFill>
          <p:spPr>
            <a:xfrm>
              <a:off x="12690593" y="4209476"/>
              <a:ext cx="2439648" cy="2476800"/>
            </a:xfrm>
            <a:prstGeom prst="rect">
              <a:avLst/>
            </a:prstGeom>
          </p:spPr>
        </p:pic>
        <p:pic>
          <p:nvPicPr>
            <p:cNvPr id="17" name="Picture 16"/>
            <p:cNvPicPr>
              <a:picLocks noChangeAspect="1"/>
            </p:cNvPicPr>
            <p:nvPr/>
          </p:nvPicPr>
          <p:blipFill>
            <a:blip r:embed="rId6" cstate="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val="0"/>
                </a:ext>
              </a:extLst>
            </a:blip>
            <a:stretch>
              <a:fillRect/>
            </a:stretch>
          </p:blipFill>
          <p:spPr>
            <a:xfrm>
              <a:off x="16768429" y="4209476"/>
              <a:ext cx="2590598" cy="2476800"/>
            </a:xfrm>
            <a:prstGeom prst="rect">
              <a:avLst/>
            </a:prstGeom>
          </p:spPr>
        </p:pic>
      </p:grpSp>
    </p:spTree>
    <p:extLst>
      <p:ext uri="{BB962C8B-B14F-4D97-AF65-F5344CB8AC3E}">
        <p14:creationId xmlns:p14="http://schemas.microsoft.com/office/powerpoint/2010/main" val="1981733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Wie</a:t>
            </a:r>
            <a:r>
              <a:rPr lang="en-US" dirty="0"/>
              <a:t> </a:t>
            </a:r>
            <a:r>
              <a:rPr lang="en-US" dirty="0" err="1"/>
              <a:t>entwickle</a:t>
            </a:r>
            <a:r>
              <a:rPr lang="en-US" dirty="0"/>
              <a:t> </a:t>
            </a:r>
            <a:r>
              <a:rPr lang="en-US" dirty="0" err="1"/>
              <a:t>ich</a:t>
            </a:r>
            <a:r>
              <a:rPr lang="en-US" dirty="0"/>
              <a:t>?</a:t>
            </a:r>
            <a:endParaRPr lang="de-DE" dirty="0"/>
          </a:p>
        </p:txBody>
      </p:sp>
      <p:sp>
        <p:nvSpPr>
          <p:cNvPr id="5" name="Text Placeholder 4"/>
          <p:cNvSpPr>
            <a:spLocks noGrp="1"/>
          </p:cNvSpPr>
          <p:nvPr>
            <p:ph type="body" idx="1"/>
          </p:nvPr>
        </p:nvSpPr>
        <p:spPr/>
        <p:txBody>
          <a:bodyPr/>
          <a:lstStyle/>
          <a:p>
            <a:endParaRPr lang="de-DE"/>
          </a:p>
        </p:txBody>
      </p:sp>
    </p:spTree>
    <p:extLst>
      <p:ext uri="{BB962C8B-B14F-4D97-AF65-F5344CB8AC3E}">
        <p14:creationId xmlns:p14="http://schemas.microsoft.com/office/powerpoint/2010/main" val="34868009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Shape 783"/>
          <p:cNvSpPr/>
          <p:nvPr/>
        </p:nvSpPr>
        <p:spPr>
          <a:xfrm>
            <a:off x="705428" y="266051"/>
            <a:ext cx="11358176" cy="6309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defTabSz="292100">
              <a:defRPr sz="1800"/>
            </a:pPr>
            <a:r>
              <a:rPr lang="en-US" sz="4100" kern="0" dirty="0">
                <a:solidFill>
                  <a:srgbClr val="333333"/>
                </a:solidFill>
                <a:latin typeface="Source Sans Pro Light"/>
                <a:ea typeface="Source Sans Pro Light"/>
                <a:cs typeface="Source Sans Pro Light"/>
                <a:sym typeface="Source Sans Pro Light"/>
              </a:rPr>
              <a:t>pmOne</a:t>
            </a:r>
            <a:r>
              <a:rPr sz="4100" kern="0" dirty="0">
                <a:solidFill>
                  <a:srgbClr val="333333"/>
                </a:solidFill>
                <a:latin typeface="Source Sans Pro Light"/>
                <a:ea typeface="Source Sans Pro Light"/>
                <a:cs typeface="Source Sans Pro Light"/>
                <a:sym typeface="Source Sans Pro Light"/>
              </a:rPr>
              <a:t> </a:t>
            </a:r>
            <a:r>
              <a:rPr lang="en-US" sz="4100" b="1" kern="0" dirty="0">
                <a:solidFill>
                  <a:srgbClr val="4BA8DF"/>
                </a:solidFill>
                <a:latin typeface="Source Sans Pro Semibold"/>
                <a:ea typeface="Source Sans Pro Semibold"/>
                <a:cs typeface="Source Sans Pro Semibold"/>
                <a:sym typeface="Source Sans Pro Semibold"/>
              </a:rPr>
              <a:t>Analytics</a:t>
            </a:r>
            <a:endParaRPr sz="4100" b="1" kern="0" dirty="0">
              <a:solidFill>
                <a:srgbClr val="4BA8DF"/>
              </a:solidFill>
              <a:latin typeface="Source Sans Pro Semibold"/>
              <a:ea typeface="Source Sans Pro Semibold"/>
              <a:cs typeface="Source Sans Pro Semibold"/>
              <a:sym typeface="Source Sans Pro Semibold"/>
            </a:endParaRPr>
          </a:p>
        </p:txBody>
      </p:sp>
      <p:sp>
        <p:nvSpPr>
          <p:cNvPr id="784" name="Shape 784"/>
          <p:cNvSpPr/>
          <p:nvPr/>
        </p:nvSpPr>
        <p:spPr>
          <a:xfrm>
            <a:off x="-1" y="403225"/>
            <a:ext cx="603276" cy="356593"/>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rgbClr val="4BA8DF"/>
              </a:solidFill>
              <a:latin typeface="Helvetica Light"/>
              <a:sym typeface="Helvetica Light"/>
            </a:endParaRPr>
          </a:p>
        </p:txBody>
      </p:sp>
      <p:sp>
        <p:nvSpPr>
          <p:cNvPr id="785" name="Shape 785"/>
          <p:cNvSpPr/>
          <p:nvPr/>
        </p:nvSpPr>
        <p:spPr>
          <a:xfrm>
            <a:off x="11605369" y="6460133"/>
            <a:ext cx="605706" cy="243285"/>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rgbClr val="4BA8DF"/>
              </a:solidFill>
              <a:latin typeface="Helvetica Light"/>
              <a:sym typeface="Helvetica Light"/>
            </a:endParaRPr>
          </a:p>
        </p:txBody>
      </p:sp>
      <p:sp>
        <p:nvSpPr>
          <p:cNvPr id="786" name="Shape 786"/>
          <p:cNvSpPr/>
          <p:nvPr/>
        </p:nvSpPr>
        <p:spPr>
          <a:xfrm>
            <a:off x="7829883" y="6497137"/>
            <a:ext cx="3589862" cy="16927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2200">
                <a:solidFill>
                  <a:srgbClr val="333333"/>
                </a:solidFill>
                <a:latin typeface="Source Sans Pro Light"/>
                <a:ea typeface="Source Sans Pro Light"/>
                <a:cs typeface="Source Sans Pro Light"/>
                <a:sym typeface="Source Sans Pro Light"/>
              </a:defRPr>
            </a:lvl1pPr>
          </a:lstStyle>
          <a:p>
            <a:pPr defTabSz="292100">
              <a:defRPr sz="1800">
                <a:solidFill>
                  <a:srgbClr val="000000"/>
                </a:solidFill>
              </a:defRPr>
            </a:pPr>
            <a:r>
              <a:rPr sz="1100" kern="0"/>
              <a:t>Lorem ipsum dolor sit amet, consectetur adipiscing</a:t>
            </a:r>
          </a:p>
        </p:txBody>
      </p:sp>
      <p:sp>
        <p:nvSpPr>
          <p:cNvPr id="822" name="Shape 822"/>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nchor="ctr"/>
          <a:lstStyle/>
          <a:p>
            <a:pPr defTabSz="292100">
              <a:defRPr sz="1800" b="0">
                <a:solidFill>
                  <a:srgbClr val="000000"/>
                </a:solidFill>
              </a:defRPr>
            </a:pPr>
            <a:fld id="{86CB4B4D-7CA3-9044-876B-883B54F8677D}" type="slidenum">
              <a:rPr kern="0"/>
              <a:pPr defTabSz="292100">
                <a:defRPr sz="1800" b="0">
                  <a:solidFill>
                    <a:srgbClr val="000000"/>
                  </a:solidFill>
                </a:defRPr>
              </a:pPr>
              <a:t>3</a:t>
            </a:fld>
            <a:endParaRPr kern="0"/>
          </a:p>
        </p:txBody>
      </p:sp>
      <p:grpSp>
        <p:nvGrpSpPr>
          <p:cNvPr id="2" name="Group 1"/>
          <p:cNvGrpSpPr/>
          <p:nvPr/>
        </p:nvGrpSpPr>
        <p:grpSpPr>
          <a:xfrm>
            <a:off x="0" y="1437971"/>
            <a:ext cx="12222240" cy="5420029"/>
            <a:chOff x="0" y="2851299"/>
            <a:chExt cx="24444479" cy="10892758"/>
          </a:xfrm>
        </p:grpSpPr>
        <p:pic>
          <p:nvPicPr>
            <p:cNvPr id="66" name="Picture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7308" y="2851299"/>
              <a:ext cx="7828084" cy="3802968"/>
            </a:xfrm>
            <a:prstGeom prst="rect">
              <a:avLst/>
            </a:prstGeom>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7956" y="6732815"/>
              <a:ext cx="4676043" cy="2862552"/>
            </a:xfrm>
            <a:prstGeom prst="rect">
              <a:avLst/>
            </a:prstGeom>
          </p:spPr>
        </p:pic>
        <p:pic>
          <p:nvPicPr>
            <p:cNvPr id="68" name="Picture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633498"/>
              <a:ext cx="8335108" cy="4082502"/>
            </a:xfrm>
            <a:prstGeom prst="rect">
              <a:avLst/>
            </a:prstGeom>
          </p:spPr>
        </p:pic>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451228" y="10035848"/>
              <a:ext cx="7993251" cy="3708209"/>
            </a:xfrm>
            <a:prstGeom prst="rect">
              <a:avLst/>
            </a:prstGeom>
          </p:spPr>
        </p:pic>
        <p:pic>
          <p:nvPicPr>
            <p:cNvPr id="70" name="Picture 6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8923" y="9942888"/>
              <a:ext cx="8248490" cy="3801169"/>
            </a:xfrm>
            <a:prstGeom prst="rect">
              <a:avLst/>
            </a:prstGeom>
          </p:spPr>
        </p:pic>
        <p:pic>
          <p:nvPicPr>
            <p:cNvPr id="71" name="Picture 7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1" y="2863540"/>
              <a:ext cx="9239250" cy="4286250"/>
            </a:xfrm>
            <a:prstGeom prst="rect">
              <a:avLst/>
            </a:prstGeom>
          </p:spPr>
        </p:pic>
        <p:pic>
          <p:nvPicPr>
            <p:cNvPr id="72" name="Picture 7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51923" y="6635426"/>
              <a:ext cx="5895972" cy="3400423"/>
            </a:xfrm>
            <a:prstGeom prst="rect">
              <a:avLst/>
            </a:prstGeom>
          </p:spPr>
        </p:pic>
        <p:pic>
          <p:nvPicPr>
            <p:cNvPr id="73" name="Picture 7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651797" y="6635426"/>
              <a:ext cx="5190062" cy="3460041"/>
            </a:xfrm>
            <a:prstGeom prst="rect">
              <a:avLst/>
            </a:prstGeom>
          </p:spPr>
        </p:pic>
        <p:pic>
          <p:nvPicPr>
            <p:cNvPr id="74" name="Picture 7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54694" y="6635426"/>
              <a:ext cx="5212707" cy="3400423"/>
            </a:xfrm>
            <a:prstGeom prst="rect">
              <a:avLst/>
            </a:prstGeom>
          </p:spPr>
        </p:pic>
        <p:pic>
          <p:nvPicPr>
            <p:cNvPr id="75" name="Picture 7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6654267"/>
              <a:ext cx="4557959" cy="3019648"/>
            </a:xfrm>
            <a:prstGeom prst="rect">
              <a:avLst/>
            </a:prstGeom>
          </p:spPr>
        </p:pic>
        <p:pic>
          <p:nvPicPr>
            <p:cNvPr id="76" name="Picture 75"/>
            <p:cNvPicPr>
              <a:picLocks noChangeAspect="1"/>
            </p:cNvPicPr>
            <p:nvPr/>
          </p:nvPicPr>
          <p:blipFill rotWithShape="1">
            <a:blip r:embed="rId12" cstate="print">
              <a:extLst>
                <a:ext uri="{28A0092B-C50C-407E-A947-70E740481C1C}">
                  <a14:useLocalDpi xmlns:a14="http://schemas.microsoft.com/office/drawing/2010/main" val="0"/>
                </a:ext>
              </a:extLst>
            </a:blip>
            <a:srcRect l="28656"/>
            <a:stretch/>
          </p:blipFill>
          <p:spPr>
            <a:xfrm>
              <a:off x="9244471" y="2863540"/>
              <a:ext cx="4704560" cy="3771886"/>
            </a:xfrm>
            <a:prstGeom prst="rect">
              <a:avLst/>
            </a:prstGeom>
          </p:spPr>
        </p:pic>
        <p:pic>
          <p:nvPicPr>
            <p:cNvPr id="77" name="Picture 7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013683" y="2853100"/>
              <a:ext cx="5370317" cy="3801168"/>
            </a:xfrm>
            <a:prstGeom prst="rect">
              <a:avLst/>
            </a:prstGeom>
          </p:spPr>
        </p:pic>
      </p:grpSp>
      <p:pic>
        <p:nvPicPr>
          <p:cNvPr id="23" name="Picture 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5171" y="0"/>
            <a:ext cx="900198" cy="636581"/>
          </a:xfrm>
          <a:prstGeom prst="rect">
            <a:avLst/>
          </a:prstGeom>
        </p:spPr>
      </p:pic>
    </p:spTree>
    <p:extLst>
      <p:ext uri="{BB962C8B-B14F-4D97-AF65-F5344CB8AC3E}">
        <p14:creationId xmlns:p14="http://schemas.microsoft.com/office/powerpoint/2010/main" val="1077409082"/>
      </p:ext>
    </p:extLst>
  </p:cSld>
  <p:clrMapOvr>
    <a:masterClrMapping/>
  </p:clrMapOvr>
  <p:transition spd="med" advTm="5997"/>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Unsere</a:t>
            </a:r>
            <a:r>
              <a:rPr lang="en-US" dirty="0"/>
              <a:t> </a:t>
            </a:r>
            <a:r>
              <a:rPr lang="en-US" dirty="0" err="1"/>
              <a:t>Entwicklungsumgebung</a:t>
            </a:r>
            <a:endParaRPr lang="de-DE"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1316" y="1997242"/>
            <a:ext cx="4095250" cy="2047625"/>
          </a:xfr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603338"/>
            <a:ext cx="3516728" cy="767819"/>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03685" y="2382254"/>
            <a:ext cx="3210271" cy="2779821"/>
          </a:xfrm>
          <a:prstGeom prst="rect">
            <a:avLst/>
          </a:prstGeom>
        </p:spPr>
      </p:pic>
      <p:pic>
        <p:nvPicPr>
          <p:cNvPr id="12" name="Picture 11"/>
          <p:cNvPicPr>
            <a:picLocks noChangeAspect="1"/>
          </p:cNvPicPr>
          <p:nvPr/>
        </p:nvPicPr>
        <p:blipFill>
          <a:blip r:embed="rId5"/>
          <a:stretch>
            <a:fillRect/>
          </a:stretch>
        </p:blipFill>
        <p:spPr>
          <a:xfrm>
            <a:off x="8462713" y="2382254"/>
            <a:ext cx="2987615" cy="1164438"/>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025545" y="4044867"/>
            <a:ext cx="1861950" cy="1449528"/>
          </a:xfrm>
          <a:prstGeom prst="rect">
            <a:avLst/>
          </a:prstGeom>
        </p:spPr>
      </p:pic>
    </p:spTree>
    <p:extLst>
      <p:ext uri="{BB962C8B-B14F-4D97-AF65-F5344CB8AC3E}">
        <p14:creationId xmlns:p14="http://schemas.microsoft.com/office/powerpoint/2010/main" val="38442807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Wie</a:t>
            </a:r>
            <a:r>
              <a:rPr lang="en-US" dirty="0"/>
              <a:t> </a:t>
            </a:r>
            <a:r>
              <a:rPr lang="en-US" dirty="0" err="1"/>
              <a:t>verwalte</a:t>
            </a:r>
            <a:r>
              <a:rPr lang="en-US" dirty="0"/>
              <a:t> </a:t>
            </a:r>
            <a:r>
              <a:rPr lang="en-US" dirty="0" err="1"/>
              <a:t>ich</a:t>
            </a:r>
            <a:r>
              <a:rPr lang="en-US" dirty="0"/>
              <a:t> </a:t>
            </a:r>
            <a:r>
              <a:rPr lang="en-US" dirty="0" err="1"/>
              <a:t>meinen</a:t>
            </a:r>
            <a:r>
              <a:rPr lang="en-US" dirty="0"/>
              <a:t> Code?</a:t>
            </a:r>
            <a:endParaRPr lang="de-DE" dirty="0"/>
          </a:p>
        </p:txBody>
      </p:sp>
      <p:sp>
        <p:nvSpPr>
          <p:cNvPr id="3" name="Content Placeholder 2"/>
          <p:cNvSpPr>
            <a:spLocks noGrp="1"/>
          </p:cNvSpPr>
          <p:nvPr>
            <p:ph idx="1"/>
          </p:nvPr>
        </p:nvSpPr>
        <p:spPr>
          <a:xfrm>
            <a:off x="5113421" y="1825625"/>
            <a:ext cx="5434263" cy="3990384"/>
          </a:xfrm>
        </p:spPr>
        <p:txBody>
          <a:bodyPr/>
          <a:lstStyle/>
          <a:p>
            <a:r>
              <a:rPr lang="en-US" dirty="0"/>
              <a:t>.NET Projects</a:t>
            </a:r>
          </a:p>
          <a:p>
            <a:r>
              <a:rPr lang="en-US" dirty="0"/>
              <a:t>Python notebooks</a:t>
            </a:r>
          </a:p>
          <a:p>
            <a:r>
              <a:rPr lang="en-US" dirty="0"/>
              <a:t>Azure Data Factory Project</a:t>
            </a:r>
          </a:p>
          <a:p>
            <a:r>
              <a:rPr lang="en-US" dirty="0"/>
              <a:t>SQL Server Database Project</a:t>
            </a:r>
          </a:p>
          <a:p>
            <a:r>
              <a:rPr lang="en-US" dirty="0"/>
              <a:t>Azure Resource Group Project</a:t>
            </a:r>
          </a:p>
          <a:p>
            <a:r>
              <a:rPr lang="en-US" dirty="0"/>
              <a:t>Power BI</a:t>
            </a:r>
            <a:endParaRPr lang="de-DE" dirty="0"/>
          </a:p>
        </p:txBody>
      </p:sp>
      <p:pic>
        <p:nvPicPr>
          <p:cNvPr id="4" name="Picture 3"/>
          <p:cNvPicPr>
            <a:picLocks noChangeAspect="1"/>
          </p:cNvPicPr>
          <p:nvPr/>
        </p:nvPicPr>
        <p:blipFill rotWithShape="1">
          <a:blip r:embed="rId2"/>
          <a:srcRect b="45789"/>
          <a:stretch/>
        </p:blipFill>
        <p:spPr>
          <a:xfrm>
            <a:off x="838200" y="1961938"/>
            <a:ext cx="3406231" cy="3717758"/>
          </a:xfrm>
          <a:prstGeom prst="rect">
            <a:avLst/>
          </a:prstGeom>
        </p:spPr>
      </p:pic>
    </p:spTree>
    <p:extLst>
      <p:ext uri="{BB962C8B-B14F-4D97-AF65-F5344CB8AC3E}">
        <p14:creationId xmlns:p14="http://schemas.microsoft.com/office/powerpoint/2010/main" val="1083086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 Repository</a:t>
            </a:r>
            <a:endParaRPr lang="de-DE" dirty="0"/>
          </a:p>
        </p:txBody>
      </p:sp>
      <p:sp>
        <p:nvSpPr>
          <p:cNvPr id="3" name="Content Placeholder 2"/>
          <p:cNvSpPr>
            <a:spLocks noGrp="1"/>
          </p:cNvSpPr>
          <p:nvPr>
            <p:ph idx="1"/>
          </p:nvPr>
        </p:nvSpPr>
        <p:spPr>
          <a:xfrm>
            <a:off x="7447289" y="1816227"/>
            <a:ext cx="4572000" cy="3990384"/>
          </a:xfrm>
        </p:spPr>
        <p:txBody>
          <a:bodyPr/>
          <a:lstStyle/>
          <a:p>
            <a:pPr marL="0" indent="0">
              <a:buNone/>
            </a:pPr>
            <a:endParaRPr lang="en-US" dirty="0"/>
          </a:p>
          <a:p>
            <a:pPr marL="0" indent="0">
              <a:buNone/>
            </a:pPr>
            <a:endParaRPr lang="en-US" dirty="0"/>
          </a:p>
          <a:p>
            <a:pPr marL="0" indent="0">
              <a:buNone/>
            </a:pPr>
            <a:endParaRPr lang="en-US" dirty="0"/>
          </a:p>
          <a:p>
            <a:pPr marL="0" indent="0">
              <a:buNone/>
            </a:pPr>
            <a:r>
              <a:rPr lang="en-US" dirty="0"/>
              <a:t>GIT </a:t>
            </a:r>
            <a:r>
              <a:rPr lang="en-US" dirty="0" err="1"/>
              <a:t>oder</a:t>
            </a:r>
            <a:r>
              <a:rPr lang="en-US" dirty="0"/>
              <a:t> Team Foundation?</a:t>
            </a:r>
            <a:endParaRPr lang="de-DE" dirty="0"/>
          </a:p>
        </p:txBody>
      </p:sp>
      <p:pic>
        <p:nvPicPr>
          <p:cNvPr id="5" name="Picture 4"/>
          <p:cNvPicPr>
            <a:picLocks noChangeAspect="1"/>
          </p:cNvPicPr>
          <p:nvPr/>
        </p:nvPicPr>
        <p:blipFill>
          <a:blip r:embed="rId2"/>
          <a:stretch>
            <a:fillRect/>
          </a:stretch>
        </p:blipFill>
        <p:spPr>
          <a:xfrm>
            <a:off x="0" y="1356976"/>
            <a:ext cx="7154493" cy="4692316"/>
          </a:xfrm>
          <a:prstGeom prst="rect">
            <a:avLst/>
          </a:prstGeom>
        </p:spPr>
      </p:pic>
    </p:spTree>
    <p:extLst>
      <p:ext uri="{BB962C8B-B14F-4D97-AF65-F5344CB8AC3E}">
        <p14:creationId xmlns:p14="http://schemas.microsoft.com/office/powerpoint/2010/main" val="42398497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&amp; Rollout</a:t>
            </a:r>
            <a:endParaRPr lang="de-DE" dirty="0"/>
          </a:p>
        </p:txBody>
      </p:sp>
      <p:sp>
        <p:nvSpPr>
          <p:cNvPr id="3" name="Content Placeholder 2"/>
          <p:cNvSpPr>
            <a:spLocks noGrp="1"/>
          </p:cNvSpPr>
          <p:nvPr>
            <p:ph idx="1"/>
          </p:nvPr>
        </p:nvSpPr>
        <p:spPr>
          <a:xfrm>
            <a:off x="6448926" y="1825625"/>
            <a:ext cx="5402179" cy="3990384"/>
          </a:xfrm>
        </p:spPr>
        <p:txBody>
          <a:bodyPr/>
          <a:lstStyle/>
          <a:p>
            <a:r>
              <a:rPr lang="en-US" dirty="0"/>
              <a:t>Azure Resource Manager (ARM)</a:t>
            </a:r>
          </a:p>
          <a:p>
            <a:r>
              <a:rPr lang="en-US" dirty="0" err="1"/>
              <a:t>Zentrales</a:t>
            </a:r>
            <a:r>
              <a:rPr lang="en-US" dirty="0"/>
              <a:t> Deployment</a:t>
            </a:r>
          </a:p>
          <a:p>
            <a:r>
              <a:rPr lang="en-US" dirty="0"/>
              <a:t>PowerShell Scripts</a:t>
            </a:r>
          </a:p>
          <a:p>
            <a:r>
              <a:rPr lang="en-US" dirty="0" err="1"/>
              <a:t>Konfigurationen</a:t>
            </a:r>
            <a:r>
              <a:rPr lang="en-US" dirty="0"/>
              <a:t> pro Kunde</a:t>
            </a:r>
          </a:p>
          <a:p>
            <a:r>
              <a:rPr lang="en-US" dirty="0"/>
              <a:t>ARM Code Snippets </a:t>
            </a:r>
            <a:r>
              <a:rPr lang="en-US" dirty="0" err="1"/>
              <a:t>aus</a:t>
            </a:r>
            <a:r>
              <a:rPr lang="en-US" dirty="0"/>
              <a:t> Azure Portal</a:t>
            </a:r>
            <a:endParaRPr lang="de-DE"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25625"/>
            <a:ext cx="6193754" cy="3754368"/>
          </a:xfrm>
          <a:prstGeom prst="rect">
            <a:avLst/>
          </a:prstGeom>
        </p:spPr>
      </p:pic>
    </p:spTree>
    <p:extLst>
      <p:ext uri="{BB962C8B-B14F-4D97-AF65-F5344CB8AC3E}">
        <p14:creationId xmlns:p14="http://schemas.microsoft.com/office/powerpoint/2010/main" val="41114473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ARM </a:t>
            </a:r>
            <a:r>
              <a:rPr lang="en-US" dirty="0" err="1"/>
              <a:t>Beispiel</a:t>
            </a:r>
            <a:endParaRPr lang="de-DE" dirty="0"/>
          </a:p>
        </p:txBody>
      </p:sp>
      <p:pic>
        <p:nvPicPr>
          <p:cNvPr id="5" name="Picture 4"/>
          <p:cNvPicPr>
            <a:picLocks noChangeAspect="1"/>
          </p:cNvPicPr>
          <p:nvPr/>
        </p:nvPicPr>
        <p:blipFill>
          <a:blip r:embed="rId2"/>
          <a:stretch>
            <a:fillRect/>
          </a:stretch>
        </p:blipFill>
        <p:spPr>
          <a:xfrm>
            <a:off x="611923" y="1690688"/>
            <a:ext cx="3162300" cy="4010025"/>
          </a:xfrm>
          <a:prstGeom prst="rect">
            <a:avLst/>
          </a:prstGeom>
        </p:spPr>
      </p:pic>
      <p:pic>
        <p:nvPicPr>
          <p:cNvPr id="6" name="Picture 5"/>
          <p:cNvPicPr>
            <a:picLocks noChangeAspect="1"/>
          </p:cNvPicPr>
          <p:nvPr/>
        </p:nvPicPr>
        <p:blipFill>
          <a:blip r:embed="rId3"/>
          <a:stretch>
            <a:fillRect/>
          </a:stretch>
        </p:blipFill>
        <p:spPr>
          <a:xfrm>
            <a:off x="4472377" y="365125"/>
            <a:ext cx="7271715" cy="3758835"/>
          </a:xfrm>
          <a:prstGeom prst="rect">
            <a:avLst/>
          </a:prstGeom>
        </p:spPr>
      </p:pic>
      <p:sp>
        <p:nvSpPr>
          <p:cNvPr id="7" name="Rectangle 6"/>
          <p:cNvSpPr/>
          <p:nvPr/>
        </p:nvSpPr>
        <p:spPr>
          <a:xfrm>
            <a:off x="1839951" y="5263376"/>
            <a:ext cx="1315844" cy="4373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tangle 7"/>
          <p:cNvSpPr/>
          <p:nvPr/>
        </p:nvSpPr>
        <p:spPr>
          <a:xfrm>
            <a:off x="5612781" y="1117114"/>
            <a:ext cx="483219" cy="1784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Picture 8"/>
          <p:cNvPicPr>
            <a:picLocks noChangeAspect="1"/>
          </p:cNvPicPr>
          <p:nvPr/>
        </p:nvPicPr>
        <p:blipFill>
          <a:blip r:embed="rId4"/>
          <a:stretch>
            <a:fillRect/>
          </a:stretch>
        </p:blipFill>
        <p:spPr>
          <a:xfrm>
            <a:off x="4472377" y="2244542"/>
            <a:ext cx="5872370" cy="3561072"/>
          </a:xfrm>
          <a:prstGeom prst="rect">
            <a:avLst/>
          </a:prstGeom>
        </p:spPr>
      </p:pic>
    </p:spTree>
    <p:extLst>
      <p:ext uri="{BB962C8B-B14F-4D97-AF65-F5344CB8AC3E}">
        <p14:creationId xmlns:p14="http://schemas.microsoft.com/office/powerpoint/2010/main" val="77154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Support</a:t>
            </a:r>
            <a:endParaRPr lang="de-DE" dirty="0"/>
          </a:p>
        </p:txBody>
      </p:sp>
      <p:sp>
        <p:nvSpPr>
          <p:cNvPr id="3" name="Content Placeholder 2"/>
          <p:cNvSpPr>
            <a:spLocks noGrp="1"/>
          </p:cNvSpPr>
          <p:nvPr>
            <p:ph idx="1"/>
          </p:nvPr>
        </p:nvSpPr>
        <p:spPr>
          <a:xfrm>
            <a:off x="838200" y="1825625"/>
            <a:ext cx="4559300" cy="3990384"/>
          </a:xfrm>
        </p:spPr>
        <p:txBody>
          <a:bodyPr/>
          <a:lstStyle/>
          <a:p>
            <a:r>
              <a:rPr lang="de-DE" dirty="0"/>
              <a:t>Ticket System</a:t>
            </a:r>
          </a:p>
          <a:p>
            <a:r>
              <a:rPr lang="de-DE" dirty="0"/>
              <a:t>Automatischer Prozess</a:t>
            </a:r>
          </a:p>
          <a:p>
            <a:r>
              <a:rPr lang="de-DE" dirty="0"/>
              <a:t>Zentrale Anlaufstelle für Kunden</a:t>
            </a:r>
          </a:p>
          <a:p>
            <a:r>
              <a:rPr lang="de-DE" dirty="0"/>
              <a:t>Geringe Kosten</a:t>
            </a:r>
          </a:p>
          <a:p>
            <a:r>
              <a:rPr lang="de-DE" dirty="0"/>
              <a:t>Immer erreichbar</a:t>
            </a:r>
          </a:p>
        </p:txBody>
      </p:sp>
      <p:pic>
        <p:nvPicPr>
          <p:cNvPr id="5" name="Picture 4"/>
          <p:cNvPicPr>
            <a:picLocks noChangeAspect="1"/>
          </p:cNvPicPr>
          <p:nvPr/>
        </p:nvPicPr>
        <p:blipFill>
          <a:blip r:embed="rId2"/>
          <a:stretch>
            <a:fillRect/>
          </a:stretch>
        </p:blipFill>
        <p:spPr>
          <a:xfrm>
            <a:off x="5547552" y="1690688"/>
            <a:ext cx="6644448" cy="3155950"/>
          </a:xfrm>
          <a:prstGeom prst="rect">
            <a:avLst/>
          </a:prstGeom>
        </p:spPr>
      </p:pic>
    </p:spTree>
    <p:extLst>
      <p:ext uri="{BB962C8B-B14F-4D97-AF65-F5344CB8AC3E}">
        <p14:creationId xmlns:p14="http://schemas.microsoft.com/office/powerpoint/2010/main" val="21223305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Wie</a:t>
            </a:r>
            <a:r>
              <a:rPr lang="en-US" dirty="0"/>
              <a:t> </a:t>
            </a:r>
            <a:r>
              <a:rPr lang="en-US" dirty="0" err="1"/>
              <a:t>baue</a:t>
            </a:r>
            <a:r>
              <a:rPr lang="en-US" dirty="0"/>
              <a:t> </a:t>
            </a:r>
            <a:r>
              <a:rPr lang="en-US" dirty="0" err="1"/>
              <a:t>ich</a:t>
            </a:r>
            <a:r>
              <a:rPr lang="en-US" dirty="0"/>
              <a:t> </a:t>
            </a:r>
            <a:r>
              <a:rPr lang="en-US" dirty="0" err="1"/>
              <a:t>mein</a:t>
            </a:r>
            <a:r>
              <a:rPr lang="en-US" dirty="0"/>
              <a:t> Frontend?</a:t>
            </a:r>
            <a:endParaRPr lang="de-DE" dirty="0"/>
          </a:p>
        </p:txBody>
      </p:sp>
      <p:sp>
        <p:nvSpPr>
          <p:cNvPr id="5" name="Text Placeholder 4"/>
          <p:cNvSpPr>
            <a:spLocks noGrp="1"/>
          </p:cNvSpPr>
          <p:nvPr>
            <p:ph type="body" idx="1"/>
          </p:nvPr>
        </p:nvSpPr>
        <p:spPr/>
        <p:txBody>
          <a:bodyPr/>
          <a:lstStyle/>
          <a:p>
            <a:endParaRPr lang="de-DE"/>
          </a:p>
        </p:txBody>
      </p:sp>
    </p:spTree>
    <p:extLst>
      <p:ext uri="{BB962C8B-B14F-4D97-AF65-F5344CB8AC3E}">
        <p14:creationId xmlns:p14="http://schemas.microsoft.com/office/powerpoint/2010/main" val="4126868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Wie</a:t>
            </a:r>
            <a:r>
              <a:rPr lang="en-US" dirty="0"/>
              <a:t> </a:t>
            </a:r>
            <a:r>
              <a:rPr lang="en-US" dirty="0" err="1"/>
              <a:t>baue</a:t>
            </a:r>
            <a:r>
              <a:rPr lang="en-US" dirty="0"/>
              <a:t> </a:t>
            </a:r>
            <a:r>
              <a:rPr lang="en-US" dirty="0" err="1"/>
              <a:t>ich</a:t>
            </a:r>
            <a:r>
              <a:rPr lang="en-US" dirty="0"/>
              <a:t> </a:t>
            </a:r>
            <a:r>
              <a:rPr lang="en-US" dirty="0" err="1"/>
              <a:t>mein</a:t>
            </a:r>
            <a:r>
              <a:rPr lang="en-US" dirty="0"/>
              <a:t> Frontend?</a:t>
            </a:r>
            <a:endParaRPr lang="de-DE" dirty="0"/>
          </a:p>
        </p:txBody>
      </p:sp>
      <p:sp>
        <p:nvSpPr>
          <p:cNvPr id="5" name="Content Placeholder 4"/>
          <p:cNvSpPr>
            <a:spLocks noGrp="1"/>
          </p:cNvSpPr>
          <p:nvPr>
            <p:ph idx="1"/>
          </p:nvPr>
        </p:nvSpPr>
        <p:spPr>
          <a:xfrm>
            <a:off x="6604000" y="1825625"/>
            <a:ext cx="5105400" cy="3990384"/>
          </a:xfrm>
        </p:spPr>
        <p:txBody>
          <a:bodyPr>
            <a:normAutofit fontScale="92500"/>
          </a:bodyPr>
          <a:lstStyle/>
          <a:p>
            <a:pPr marL="0" indent="0">
              <a:buNone/>
            </a:pPr>
            <a:r>
              <a:rPr lang="en-US" dirty="0"/>
              <a:t>Was </a:t>
            </a:r>
            <a:r>
              <a:rPr lang="en-US" dirty="0" err="1"/>
              <a:t>haben</a:t>
            </a:r>
            <a:r>
              <a:rPr lang="en-US" dirty="0"/>
              <a:t> </a:t>
            </a:r>
            <a:r>
              <a:rPr lang="en-US" dirty="0" err="1"/>
              <a:t>wir</a:t>
            </a:r>
            <a:r>
              <a:rPr lang="en-US" dirty="0"/>
              <a:t> </a:t>
            </a:r>
            <a:r>
              <a:rPr lang="en-US" dirty="0" err="1"/>
              <a:t>gesucht</a:t>
            </a:r>
            <a:r>
              <a:rPr lang="en-US" dirty="0"/>
              <a:t>? </a:t>
            </a:r>
            <a:r>
              <a:rPr lang="en-US" dirty="0" err="1"/>
              <a:t>Analysen</a:t>
            </a:r>
            <a:r>
              <a:rPr lang="en-US" dirty="0"/>
              <a:t>, Charts, Reports!</a:t>
            </a:r>
          </a:p>
          <a:p>
            <a:pPr marL="0" indent="0">
              <a:buNone/>
            </a:pPr>
            <a:r>
              <a:rPr lang="en-US" dirty="0" err="1"/>
              <a:t>Selber</a:t>
            </a:r>
            <a:r>
              <a:rPr lang="en-US" dirty="0"/>
              <a:t> </a:t>
            </a:r>
            <a:r>
              <a:rPr lang="en-US" dirty="0" err="1"/>
              <a:t>bauen</a:t>
            </a:r>
            <a:r>
              <a:rPr lang="en-US" dirty="0"/>
              <a:t> </a:t>
            </a:r>
            <a:r>
              <a:rPr lang="en-US" dirty="0" err="1"/>
              <a:t>oder</a:t>
            </a:r>
            <a:r>
              <a:rPr lang="en-US" dirty="0"/>
              <a:t> Power BI?</a:t>
            </a:r>
          </a:p>
          <a:p>
            <a:pPr marL="0" indent="0">
              <a:buNone/>
            </a:pPr>
            <a:r>
              <a:rPr lang="en-US" dirty="0" err="1"/>
              <a:t>Vorteile</a:t>
            </a:r>
            <a:r>
              <a:rPr lang="en-US" dirty="0"/>
              <a:t> Power BI</a:t>
            </a:r>
          </a:p>
          <a:p>
            <a:pPr lvl="1"/>
            <a:r>
              <a:rPr lang="en-US" dirty="0"/>
              <a:t>Schnell </a:t>
            </a:r>
            <a:r>
              <a:rPr lang="en-US" dirty="0" err="1"/>
              <a:t>zu</a:t>
            </a:r>
            <a:r>
              <a:rPr lang="en-US" dirty="0"/>
              <a:t> </a:t>
            </a:r>
            <a:r>
              <a:rPr lang="en-US" dirty="0" err="1"/>
              <a:t>integrieren</a:t>
            </a:r>
            <a:endParaRPr lang="en-US" dirty="0"/>
          </a:p>
          <a:p>
            <a:pPr lvl="1"/>
            <a:r>
              <a:rPr lang="en-US" dirty="0" err="1"/>
              <a:t>Kostengünstig</a:t>
            </a:r>
            <a:endParaRPr lang="en-US" dirty="0"/>
          </a:p>
          <a:p>
            <a:pPr lvl="1"/>
            <a:r>
              <a:rPr lang="en-US" dirty="0" err="1"/>
              <a:t>Viele</a:t>
            </a:r>
            <a:r>
              <a:rPr lang="en-US" dirty="0"/>
              <a:t> Features</a:t>
            </a:r>
          </a:p>
          <a:p>
            <a:pPr lvl="1"/>
            <a:r>
              <a:rPr lang="en-US" dirty="0" err="1"/>
              <a:t>Wird</a:t>
            </a:r>
            <a:r>
              <a:rPr lang="en-US" dirty="0"/>
              <a:t> </a:t>
            </a:r>
            <a:r>
              <a:rPr lang="en-US" dirty="0" err="1"/>
              <a:t>ständig</a:t>
            </a:r>
            <a:r>
              <a:rPr lang="en-US" dirty="0"/>
              <a:t> </a:t>
            </a:r>
            <a:r>
              <a:rPr lang="en-US" dirty="0" err="1"/>
              <a:t>weiterenwickelt</a:t>
            </a:r>
            <a:r>
              <a:rPr lang="en-US" dirty="0"/>
              <a:t> -&gt; </a:t>
            </a:r>
          </a:p>
          <a:p>
            <a:pPr marL="457200" lvl="1" indent="0">
              <a:buNone/>
            </a:pPr>
            <a:r>
              <a:rPr lang="en-US" dirty="0"/>
              <a:t>  </a:t>
            </a:r>
            <a:r>
              <a:rPr lang="en-US" dirty="0" err="1"/>
              <a:t>davon</a:t>
            </a:r>
            <a:r>
              <a:rPr lang="en-US" dirty="0"/>
              <a:t> </a:t>
            </a:r>
            <a:r>
              <a:rPr lang="en-US" dirty="0" err="1"/>
              <a:t>profitiert</a:t>
            </a:r>
            <a:r>
              <a:rPr lang="en-US" dirty="0"/>
              <a:t> </a:t>
            </a:r>
            <a:r>
              <a:rPr lang="en-US" dirty="0" err="1"/>
              <a:t>auch</a:t>
            </a:r>
            <a:r>
              <a:rPr lang="en-US" dirty="0"/>
              <a:t> das </a:t>
            </a:r>
            <a:r>
              <a:rPr lang="en-US" dirty="0" err="1"/>
              <a:t>Produkt</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187279"/>
            <a:ext cx="6153150" cy="2733675"/>
          </a:xfrm>
          <a:prstGeom prst="rect">
            <a:avLst/>
          </a:prstGeom>
        </p:spPr>
      </p:pic>
    </p:spTree>
    <p:extLst>
      <p:ext uri="{BB962C8B-B14F-4D97-AF65-F5344CB8AC3E}">
        <p14:creationId xmlns:p14="http://schemas.microsoft.com/office/powerpoint/2010/main" val="1483600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Service Frontend</a:t>
            </a:r>
            <a:endParaRPr lang="de-DE" dirty="0"/>
          </a:p>
        </p:txBody>
      </p:sp>
      <p:sp>
        <p:nvSpPr>
          <p:cNvPr id="11" name="Content Placeholder 10"/>
          <p:cNvSpPr>
            <a:spLocks noGrp="1"/>
          </p:cNvSpPr>
          <p:nvPr>
            <p:ph sz="half" idx="2"/>
          </p:nvPr>
        </p:nvSpPr>
        <p:spPr/>
        <p:txBody>
          <a:bodyPr/>
          <a:lstStyle/>
          <a:p>
            <a:r>
              <a:rPr lang="en-US" dirty="0"/>
              <a:t>Standard </a:t>
            </a:r>
            <a:endParaRPr lang="de-DE" dirty="0"/>
          </a:p>
        </p:txBody>
      </p:sp>
      <p:sp>
        <p:nvSpPr>
          <p:cNvPr id="15" name="Content Placeholder 14"/>
          <p:cNvSpPr>
            <a:spLocks noGrp="1"/>
          </p:cNvSpPr>
          <p:nvPr>
            <p:ph sz="half" idx="1"/>
          </p:nvPr>
        </p:nvSpPr>
        <p:spPr/>
        <p:txBody>
          <a:bodyPr/>
          <a:lstStyle/>
          <a:p>
            <a:endParaRPr lang="de-DE"/>
          </a:p>
        </p:txBody>
      </p:sp>
      <p:pic>
        <p:nvPicPr>
          <p:cNvPr id="18" name="Picture 17"/>
          <p:cNvPicPr>
            <a:picLocks noChangeAspect="1"/>
          </p:cNvPicPr>
          <p:nvPr/>
        </p:nvPicPr>
        <p:blipFill>
          <a:blip r:embed="rId2"/>
          <a:stretch>
            <a:fillRect/>
          </a:stretch>
        </p:blipFill>
        <p:spPr>
          <a:xfrm>
            <a:off x="5777150" y="-1845"/>
            <a:ext cx="6424289" cy="3704050"/>
          </a:xfrm>
          <a:prstGeom prst="rect">
            <a:avLst/>
          </a:prstGeom>
        </p:spPr>
      </p:pic>
      <p:pic>
        <p:nvPicPr>
          <p:cNvPr id="17" name="Picture 16"/>
          <p:cNvPicPr>
            <a:picLocks noChangeAspect="1"/>
          </p:cNvPicPr>
          <p:nvPr/>
        </p:nvPicPr>
        <p:blipFill>
          <a:blip r:embed="rId3"/>
          <a:stretch>
            <a:fillRect/>
          </a:stretch>
        </p:blipFill>
        <p:spPr>
          <a:xfrm>
            <a:off x="0" y="1825625"/>
            <a:ext cx="6866399" cy="4226312"/>
          </a:xfrm>
          <a:prstGeom prst="rect">
            <a:avLst/>
          </a:prstGeom>
        </p:spPr>
      </p:pic>
      <p:pic>
        <p:nvPicPr>
          <p:cNvPr id="19" name="Picture 18"/>
          <p:cNvPicPr>
            <a:picLocks noChangeAspect="1"/>
          </p:cNvPicPr>
          <p:nvPr/>
        </p:nvPicPr>
        <p:blipFill>
          <a:blip r:embed="rId4"/>
          <a:stretch>
            <a:fillRect/>
          </a:stretch>
        </p:blipFill>
        <p:spPr>
          <a:xfrm>
            <a:off x="4842673" y="2405794"/>
            <a:ext cx="7358766" cy="3646143"/>
          </a:xfrm>
          <a:prstGeom prst="rect">
            <a:avLst/>
          </a:prstGeom>
        </p:spPr>
      </p:pic>
    </p:spTree>
    <p:extLst>
      <p:ext uri="{BB962C8B-B14F-4D97-AF65-F5344CB8AC3E}">
        <p14:creationId xmlns:p14="http://schemas.microsoft.com/office/powerpoint/2010/main" val="1970191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Wie</a:t>
            </a:r>
            <a:r>
              <a:rPr lang="en-US" dirty="0"/>
              <a:t> </a:t>
            </a:r>
            <a:r>
              <a:rPr lang="en-US" dirty="0" err="1"/>
              <a:t>baue</a:t>
            </a:r>
            <a:r>
              <a:rPr lang="en-US" dirty="0"/>
              <a:t> </a:t>
            </a:r>
            <a:r>
              <a:rPr lang="en-US" dirty="0" err="1"/>
              <a:t>ich</a:t>
            </a:r>
            <a:r>
              <a:rPr lang="en-US" dirty="0"/>
              <a:t> </a:t>
            </a:r>
            <a:r>
              <a:rPr lang="en-US" dirty="0" err="1"/>
              <a:t>meine</a:t>
            </a:r>
            <a:r>
              <a:rPr lang="en-US" dirty="0"/>
              <a:t> eigen App auf Basis von Power BI?</a:t>
            </a:r>
            <a:endParaRPr lang="de-DE" dirty="0"/>
          </a:p>
        </p:txBody>
      </p:sp>
      <p:sp>
        <p:nvSpPr>
          <p:cNvPr id="7" name="Text Placeholder 6"/>
          <p:cNvSpPr>
            <a:spLocks noGrp="1"/>
          </p:cNvSpPr>
          <p:nvPr>
            <p:ph type="body" idx="1"/>
          </p:nvPr>
        </p:nvSpPr>
        <p:spPr/>
        <p:txBody>
          <a:bodyPr/>
          <a:lstStyle/>
          <a:p>
            <a:r>
              <a:rPr lang="en-US" dirty="0"/>
              <a:t>Power BI REST API</a:t>
            </a:r>
            <a:endParaRPr lang="de-DE" dirty="0"/>
          </a:p>
        </p:txBody>
      </p:sp>
      <p:sp>
        <p:nvSpPr>
          <p:cNvPr id="8" name="Content Placeholder 7"/>
          <p:cNvSpPr>
            <a:spLocks noGrp="1"/>
          </p:cNvSpPr>
          <p:nvPr>
            <p:ph sz="half" idx="2"/>
          </p:nvPr>
        </p:nvSpPr>
        <p:spPr/>
        <p:txBody>
          <a:bodyPr>
            <a:normAutofit/>
          </a:bodyPr>
          <a:lstStyle/>
          <a:p>
            <a:r>
              <a:rPr lang="en-US" sz="2000" dirty="0" err="1"/>
              <a:t>Anzeige</a:t>
            </a:r>
            <a:r>
              <a:rPr lang="en-US" sz="2000" dirty="0"/>
              <a:t> von Dashboards und Reports in </a:t>
            </a:r>
            <a:r>
              <a:rPr lang="en-US" sz="2000" dirty="0" err="1"/>
              <a:t>eigner</a:t>
            </a:r>
            <a:r>
              <a:rPr lang="en-US" sz="2000" dirty="0"/>
              <a:t> </a:t>
            </a:r>
            <a:r>
              <a:rPr lang="en-US" sz="2000" dirty="0" err="1"/>
              <a:t>Applikation</a:t>
            </a:r>
            <a:endParaRPr lang="en-US" sz="2000" dirty="0"/>
          </a:p>
          <a:p>
            <a:r>
              <a:rPr lang="en-US" sz="2000" dirty="0" err="1"/>
              <a:t>Authentifizierung</a:t>
            </a:r>
            <a:r>
              <a:rPr lang="en-US" sz="2000" dirty="0"/>
              <a:t> </a:t>
            </a:r>
            <a:r>
              <a:rPr lang="en-US" sz="2000" dirty="0" err="1"/>
              <a:t>gegen</a:t>
            </a:r>
            <a:r>
              <a:rPr lang="en-US" sz="2000" dirty="0"/>
              <a:t> Azure AD</a:t>
            </a:r>
          </a:p>
          <a:p>
            <a:r>
              <a:rPr lang="en-US" sz="2000" dirty="0"/>
              <a:t>User Management via Office 365</a:t>
            </a:r>
          </a:p>
          <a:p>
            <a:r>
              <a:rPr lang="en-US" sz="2000" dirty="0"/>
              <a:t>Power BI </a:t>
            </a:r>
            <a:r>
              <a:rPr lang="en-US" sz="2000" dirty="0" err="1"/>
              <a:t>Lizenzen</a:t>
            </a:r>
            <a:r>
              <a:rPr lang="en-US" sz="2000" dirty="0"/>
              <a:t> </a:t>
            </a:r>
            <a:r>
              <a:rPr lang="en-US" sz="2000" dirty="0" err="1"/>
              <a:t>notwendig</a:t>
            </a:r>
            <a:endParaRPr lang="en-US" sz="2000" dirty="0"/>
          </a:p>
          <a:p>
            <a:r>
              <a:rPr lang="en-US" sz="2000" dirty="0" err="1"/>
              <a:t>Nutzung</a:t>
            </a:r>
            <a:r>
              <a:rPr lang="en-US" sz="2000" dirty="0"/>
              <a:t> der Power BI Apps </a:t>
            </a:r>
            <a:r>
              <a:rPr lang="en-US" sz="2000" dirty="0" err="1"/>
              <a:t>für</a:t>
            </a:r>
            <a:r>
              <a:rPr lang="en-US" sz="2000" dirty="0"/>
              <a:t> Mobile &amp; Tablet</a:t>
            </a:r>
          </a:p>
          <a:p>
            <a:r>
              <a:rPr lang="en-US" sz="2000" dirty="0"/>
              <a:t>Pro User </a:t>
            </a:r>
            <a:r>
              <a:rPr lang="en-US" sz="2000" dirty="0" err="1"/>
              <a:t>können</a:t>
            </a:r>
            <a:r>
              <a:rPr lang="en-US" sz="2000" dirty="0"/>
              <a:t> </a:t>
            </a:r>
            <a:r>
              <a:rPr lang="en-US" sz="2000" dirty="0" err="1"/>
              <a:t>weiterhin</a:t>
            </a:r>
            <a:r>
              <a:rPr lang="en-US" sz="2000" dirty="0"/>
              <a:t> Power BI </a:t>
            </a:r>
            <a:r>
              <a:rPr lang="en-US" sz="2000" dirty="0" err="1"/>
              <a:t>nutzen</a:t>
            </a:r>
            <a:endParaRPr lang="en-US" sz="2000" dirty="0"/>
          </a:p>
          <a:p>
            <a:endParaRPr lang="de-DE" sz="2000" dirty="0"/>
          </a:p>
        </p:txBody>
      </p:sp>
      <p:sp>
        <p:nvSpPr>
          <p:cNvPr id="9" name="Text Placeholder 8"/>
          <p:cNvSpPr>
            <a:spLocks noGrp="1"/>
          </p:cNvSpPr>
          <p:nvPr>
            <p:ph type="body" sz="quarter" idx="3"/>
          </p:nvPr>
        </p:nvSpPr>
        <p:spPr/>
        <p:txBody>
          <a:bodyPr/>
          <a:lstStyle/>
          <a:p>
            <a:r>
              <a:rPr lang="en-US" dirty="0"/>
              <a:t>Power BI </a:t>
            </a:r>
            <a:r>
              <a:rPr lang="en-US" dirty="0" err="1"/>
              <a:t>Emedded</a:t>
            </a:r>
            <a:r>
              <a:rPr lang="en-US" dirty="0"/>
              <a:t> </a:t>
            </a:r>
            <a:endParaRPr lang="de-DE" dirty="0"/>
          </a:p>
        </p:txBody>
      </p:sp>
      <p:sp>
        <p:nvSpPr>
          <p:cNvPr id="10" name="Content Placeholder 9"/>
          <p:cNvSpPr>
            <a:spLocks noGrp="1"/>
          </p:cNvSpPr>
          <p:nvPr>
            <p:ph sz="quarter" idx="4"/>
          </p:nvPr>
        </p:nvSpPr>
        <p:spPr/>
        <p:txBody>
          <a:bodyPr>
            <a:normAutofit/>
          </a:bodyPr>
          <a:lstStyle/>
          <a:p>
            <a:r>
              <a:rPr lang="en-US" sz="2000" dirty="0"/>
              <a:t>Integration in </a:t>
            </a:r>
            <a:r>
              <a:rPr lang="en-US" sz="2000" dirty="0" err="1"/>
              <a:t>eigene</a:t>
            </a:r>
            <a:r>
              <a:rPr lang="en-US" sz="2000" dirty="0"/>
              <a:t> Web </a:t>
            </a:r>
            <a:r>
              <a:rPr lang="en-US" sz="2000" dirty="0" err="1"/>
              <a:t>oder</a:t>
            </a:r>
            <a:r>
              <a:rPr lang="en-US" sz="2000" dirty="0"/>
              <a:t> Mobile Apps</a:t>
            </a:r>
          </a:p>
          <a:p>
            <a:r>
              <a:rPr lang="en-US" sz="2000" dirty="0" err="1"/>
              <a:t>Eigenes</a:t>
            </a:r>
            <a:r>
              <a:rPr lang="en-US" sz="2000" dirty="0"/>
              <a:t> User Management</a:t>
            </a:r>
          </a:p>
          <a:p>
            <a:r>
              <a:rPr lang="en-US" sz="2000" dirty="0" err="1"/>
              <a:t>Kein</a:t>
            </a:r>
            <a:r>
              <a:rPr lang="en-US" sz="2000" dirty="0"/>
              <a:t> Power BI Account </a:t>
            </a:r>
            <a:r>
              <a:rPr lang="en-US" sz="2000" dirty="0" err="1"/>
              <a:t>notwendig</a:t>
            </a:r>
            <a:endParaRPr lang="en-US" sz="2000" dirty="0"/>
          </a:p>
          <a:p>
            <a:r>
              <a:rPr lang="en-US" sz="2000" dirty="0" err="1"/>
              <a:t>Keine</a:t>
            </a:r>
            <a:r>
              <a:rPr lang="en-US" sz="2000" dirty="0"/>
              <a:t> AD-</a:t>
            </a:r>
            <a:r>
              <a:rPr lang="en-US" sz="2000" dirty="0" err="1"/>
              <a:t>Authentifizierung</a:t>
            </a:r>
            <a:r>
              <a:rPr lang="en-US" sz="2000" dirty="0"/>
              <a:t> </a:t>
            </a:r>
            <a:r>
              <a:rPr lang="en-US" sz="2000" dirty="0" err="1"/>
              <a:t>notwendig</a:t>
            </a:r>
            <a:endParaRPr lang="en-US" sz="2000" dirty="0"/>
          </a:p>
          <a:p>
            <a:r>
              <a:rPr lang="en-US" sz="2000" dirty="0" err="1"/>
              <a:t>Lizensierung</a:t>
            </a:r>
            <a:r>
              <a:rPr lang="en-US" sz="2000" dirty="0"/>
              <a:t> </a:t>
            </a:r>
            <a:r>
              <a:rPr lang="en-US" sz="2000" dirty="0" err="1"/>
              <a:t>nach</a:t>
            </a:r>
            <a:r>
              <a:rPr lang="en-US" sz="2000" dirty="0"/>
              <a:t> Sessions &amp; Usage</a:t>
            </a:r>
            <a:endParaRPr lang="de-DE" sz="2000" dirty="0"/>
          </a:p>
        </p:txBody>
      </p:sp>
    </p:spTree>
    <p:extLst>
      <p:ext uri="{BB962C8B-B14F-4D97-AF65-F5344CB8AC3E}">
        <p14:creationId xmlns:p14="http://schemas.microsoft.com/office/powerpoint/2010/main" val="397475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p:nvPr/>
        </p:nvSpPr>
        <p:spPr>
          <a:xfrm>
            <a:off x="-1" y="403225"/>
            <a:ext cx="603276" cy="356593"/>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rgbClr val="4BA8DF"/>
              </a:solidFill>
              <a:latin typeface="Helvetica Light"/>
              <a:sym typeface="Helvetica Light"/>
            </a:endParaRPr>
          </a:p>
        </p:txBody>
      </p:sp>
      <p:sp>
        <p:nvSpPr>
          <p:cNvPr id="232" name="Shape 232"/>
          <p:cNvSpPr/>
          <p:nvPr/>
        </p:nvSpPr>
        <p:spPr>
          <a:xfrm>
            <a:off x="11605369" y="6460133"/>
            <a:ext cx="605706" cy="243285"/>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chemeClr val="bg1"/>
              </a:solidFill>
              <a:latin typeface="Helvetica Light"/>
              <a:sym typeface="Helvetica Light"/>
            </a:endParaRPr>
          </a:p>
        </p:txBody>
      </p:sp>
      <p:sp>
        <p:nvSpPr>
          <p:cNvPr id="257" name="Shape 257"/>
          <p:cNvSpPr>
            <a:spLocks noGrp="1"/>
          </p:cNvSpPr>
          <p:nvPr>
            <p:ph type="sldNum" sz="quarter" idx="2"/>
          </p:nvPr>
        </p:nvSpPr>
        <p:spPr>
          <a:xfrm>
            <a:off x="11919499" y="6458665"/>
            <a:ext cx="105798" cy="246221"/>
          </a:xfrm>
          <a:prstGeom prst="rect">
            <a:avLst/>
          </a:prstGeom>
          <a:extLst>
            <a:ext uri="{C572A759-6A51-4108-AA02-DFA0A04FC94B}">
              <ma14:wrappingTextBoxFlag xmlns:ma14="http://schemas.microsoft.com/office/mac/drawingml/2011/main" xmlns="" val="1"/>
            </a:ext>
          </a:extLst>
        </p:spPr>
        <p:txBody>
          <a:bodyPr anchor="ctr"/>
          <a:lstStyle/>
          <a:p>
            <a:pPr defTabSz="292100">
              <a:defRPr sz="1800" b="0">
                <a:solidFill>
                  <a:srgbClr val="000000"/>
                </a:solidFill>
              </a:defRPr>
            </a:pPr>
            <a:fld id="{86CB4B4D-7CA3-9044-876B-883B54F8677D}" type="slidenum">
              <a:rPr sz="1600" kern="0">
                <a:solidFill>
                  <a:schemeClr val="bg1"/>
                </a:solidFill>
              </a:rPr>
              <a:pPr defTabSz="292100">
                <a:defRPr sz="1800" b="0">
                  <a:solidFill>
                    <a:srgbClr val="000000"/>
                  </a:solidFill>
                </a:defRPr>
              </a:pPr>
              <a:t>4</a:t>
            </a:fld>
            <a:endParaRPr sz="1600" kern="0" dirty="0">
              <a:solidFill>
                <a:schemeClr val="bg1"/>
              </a:solidFill>
            </a:endParaRPr>
          </a:p>
        </p:txBody>
      </p:sp>
      <p:sp>
        <p:nvSpPr>
          <p:cNvPr id="258" name="Shape 258"/>
          <p:cNvSpPr/>
          <p:nvPr/>
        </p:nvSpPr>
        <p:spPr>
          <a:xfrm>
            <a:off x="730828" y="266051"/>
            <a:ext cx="11358176" cy="6309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defTabSz="292100">
              <a:defRPr sz="1800"/>
            </a:pPr>
            <a:r>
              <a:rPr lang="en-US" sz="4100" kern="0" dirty="0">
                <a:solidFill>
                  <a:srgbClr val="333333"/>
                </a:solidFill>
                <a:latin typeface="Source Sans Pro Light"/>
                <a:ea typeface="Source Sans Pro Light"/>
                <a:cs typeface="Source Sans Pro Light"/>
                <a:sym typeface="Source Sans Pro Light"/>
              </a:rPr>
              <a:t>pmOne</a:t>
            </a:r>
            <a:r>
              <a:rPr sz="4100" kern="0" dirty="0">
                <a:solidFill>
                  <a:srgbClr val="333333"/>
                </a:solidFill>
                <a:latin typeface="Source Sans Pro Light"/>
                <a:ea typeface="Source Sans Pro Light"/>
                <a:cs typeface="Source Sans Pro Light"/>
                <a:sym typeface="Source Sans Pro Light"/>
              </a:rPr>
              <a:t> </a:t>
            </a:r>
            <a:r>
              <a:rPr lang="en-US" sz="4100" b="1" kern="0" dirty="0">
                <a:solidFill>
                  <a:srgbClr val="4BA8DF"/>
                </a:solidFill>
                <a:latin typeface="Source Sans Pro Semibold"/>
                <a:ea typeface="Source Sans Pro Light"/>
                <a:cs typeface="Source Sans Pro Light"/>
                <a:sym typeface="Source Sans Pro Semibold"/>
              </a:rPr>
              <a:t>group</a:t>
            </a:r>
            <a:endParaRPr sz="4100" b="1" kern="0" dirty="0">
              <a:solidFill>
                <a:srgbClr val="4BA8DF"/>
              </a:solidFill>
              <a:latin typeface="Source Sans Pro Semibold"/>
              <a:ea typeface="Source Sans Pro Semibold"/>
              <a:cs typeface="Source Sans Pro Semibold"/>
              <a:sym typeface="Source Sans Pro Semibold"/>
            </a:endParaRPr>
          </a:p>
        </p:txBody>
      </p:sp>
      <p:sp>
        <p:nvSpPr>
          <p:cNvPr id="67" name="Shape 1166"/>
          <p:cNvSpPr/>
          <p:nvPr/>
        </p:nvSpPr>
        <p:spPr>
          <a:xfrm>
            <a:off x="7829883" y="6497137"/>
            <a:ext cx="3589862" cy="16927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2200">
                <a:solidFill>
                  <a:srgbClr val="333333"/>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100" kern="0" dirty="0"/>
              <a:t>Copyright by </a:t>
            </a:r>
            <a:r>
              <a:rPr lang="en-US" sz="1100" kern="0" dirty="0" err="1"/>
              <a:t>pmOne</a:t>
            </a:r>
            <a:r>
              <a:rPr lang="en-US" sz="1100" kern="0" dirty="0"/>
              <a:t> Analytics</a:t>
            </a:r>
            <a:endParaRPr sz="1100" kern="0" dirty="0"/>
          </a:p>
        </p:txBody>
      </p:sp>
      <p:sp>
        <p:nvSpPr>
          <p:cNvPr id="75" name="Textfeld 38"/>
          <p:cNvSpPr txBox="1"/>
          <p:nvPr/>
        </p:nvSpPr>
        <p:spPr>
          <a:xfrm>
            <a:off x="3376963" y="6214722"/>
            <a:ext cx="1157369" cy="184666"/>
          </a:xfrm>
          <a:prstGeom prst="rect">
            <a:avLst/>
          </a:prstGeom>
          <a:noFill/>
        </p:spPr>
        <p:txBody>
          <a:bodyPr wrap="none" lIns="0" tIns="0" rIns="0" bIns="0" rtlCol="0">
            <a:spAutoFit/>
          </a:bodyPr>
          <a:lstStyle/>
          <a:p>
            <a:pPr algn="ctr" defTabSz="292100"/>
            <a:r>
              <a:rPr lang="de-DE" sz="1200" kern="0" dirty="0">
                <a:solidFill>
                  <a:sysClr val="windowText" lastClr="000000"/>
                </a:solidFill>
                <a:latin typeface="Helvetica Light"/>
                <a:sym typeface="Helvetica Light"/>
                <a:hlinkClick r:id="rId2"/>
              </a:rPr>
              <a:t>www.pmone.com</a:t>
            </a:r>
            <a:r>
              <a:rPr lang="de-DE" sz="1200" kern="0" dirty="0">
                <a:solidFill>
                  <a:sysClr val="windowText" lastClr="000000"/>
                </a:solidFill>
                <a:latin typeface="Helvetica Light"/>
                <a:sym typeface="Helvetica Light"/>
              </a:rPr>
              <a:t> </a:t>
            </a:r>
          </a:p>
        </p:txBody>
      </p:sp>
      <p:sp>
        <p:nvSpPr>
          <p:cNvPr id="76" name="Shape 1087"/>
          <p:cNvSpPr/>
          <p:nvPr/>
        </p:nvSpPr>
        <p:spPr>
          <a:xfrm>
            <a:off x="6066741" y="1844001"/>
            <a:ext cx="5624879" cy="1384995"/>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marL="135000" indent="-135000" defTabSz="342900">
              <a:spcBef>
                <a:spcPts val="375"/>
              </a:spcBef>
              <a:defRPr/>
            </a:pPr>
            <a:r>
              <a:rPr lang="en-US" sz="2000" kern="0" dirty="0">
                <a:solidFill>
                  <a:srgbClr val="595959"/>
                </a:solidFill>
                <a:latin typeface="Source Sans Pro Light" panose="020B0403030403020204" pitchFamily="34" charset="0"/>
              </a:rPr>
              <a:t>Business Intelligence &amp; Reporting</a:t>
            </a:r>
          </a:p>
          <a:p>
            <a:pPr marL="135000" indent="-135000" defTabSz="342900">
              <a:spcBef>
                <a:spcPts val="375"/>
              </a:spcBef>
              <a:defRPr/>
            </a:pPr>
            <a:r>
              <a:rPr lang="en-US" sz="2000" kern="0" dirty="0">
                <a:solidFill>
                  <a:srgbClr val="595959"/>
                </a:solidFill>
                <a:latin typeface="Source Sans Pro Light" panose="020B0403030403020204" pitchFamily="34" charset="0"/>
              </a:rPr>
              <a:t>Corporate Performance Management</a:t>
            </a:r>
          </a:p>
          <a:p>
            <a:pPr marL="135000" indent="-135000" defTabSz="342900">
              <a:spcBef>
                <a:spcPts val="375"/>
              </a:spcBef>
              <a:defRPr/>
            </a:pPr>
            <a:r>
              <a:rPr lang="en-US" sz="2000" kern="0" dirty="0">
                <a:solidFill>
                  <a:srgbClr val="595959"/>
                </a:solidFill>
                <a:latin typeface="Source Sans Pro Light" panose="020B0403030403020204" pitchFamily="34" charset="0"/>
              </a:rPr>
              <a:t>BI &amp; IT Strategy Consulting (</a:t>
            </a:r>
            <a:r>
              <a:rPr lang="en-US" sz="2000" kern="0" dirty="0" err="1">
                <a:solidFill>
                  <a:srgbClr val="595959"/>
                </a:solidFill>
                <a:latin typeface="Source Sans Pro Light" panose="020B0403030403020204" pitchFamily="34" charset="0"/>
              </a:rPr>
              <a:t>verovis</a:t>
            </a:r>
            <a:r>
              <a:rPr lang="en-US" sz="2000" kern="0" dirty="0">
                <a:solidFill>
                  <a:srgbClr val="595959"/>
                </a:solidFill>
                <a:latin typeface="Source Sans Pro Light" panose="020B0403030403020204" pitchFamily="34" charset="0"/>
              </a:rPr>
              <a:t> GmbH)</a:t>
            </a:r>
          </a:p>
          <a:p>
            <a:pPr marL="135000" indent="-135000" defTabSz="342900">
              <a:spcBef>
                <a:spcPts val="375"/>
              </a:spcBef>
              <a:defRPr/>
            </a:pPr>
            <a:r>
              <a:rPr lang="en-US" sz="2000" kern="0" dirty="0">
                <a:solidFill>
                  <a:srgbClr val="595959"/>
                </a:solidFill>
                <a:latin typeface="Source Sans Pro Light" panose="020B0403030403020204" pitchFamily="34" charset="0"/>
              </a:rPr>
              <a:t>Advanced Analytics (</a:t>
            </a:r>
            <a:r>
              <a:rPr lang="en-US" sz="2000" kern="0" dirty="0" err="1">
                <a:solidFill>
                  <a:srgbClr val="595959"/>
                </a:solidFill>
                <a:latin typeface="Source Sans Pro Light" panose="020B0403030403020204" pitchFamily="34" charset="0"/>
              </a:rPr>
              <a:t>pmOne</a:t>
            </a:r>
            <a:r>
              <a:rPr lang="en-US" sz="2000" kern="0" dirty="0">
                <a:solidFill>
                  <a:srgbClr val="595959"/>
                </a:solidFill>
                <a:latin typeface="Source Sans Pro Light" panose="020B0403030403020204" pitchFamily="34" charset="0"/>
              </a:rPr>
              <a:t> Analytics GmbH)</a:t>
            </a:r>
          </a:p>
        </p:txBody>
      </p:sp>
      <p:sp>
        <p:nvSpPr>
          <p:cNvPr id="77" name="Shape 356"/>
          <p:cNvSpPr/>
          <p:nvPr/>
        </p:nvSpPr>
        <p:spPr>
          <a:xfrm>
            <a:off x="5651693" y="1386657"/>
            <a:ext cx="4500000" cy="2769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600" b="1">
                <a:solidFill>
                  <a:srgbClr val="4BA8DF"/>
                </a:solidFill>
                <a:latin typeface="Source Sans Pro Semibold"/>
                <a:ea typeface="Source Sans Pro Semibold"/>
                <a:cs typeface="Source Sans Pro Semibold"/>
                <a:sym typeface="Source Sans Pro Semibold"/>
              </a:defRPr>
            </a:lvl1pPr>
          </a:lstStyle>
          <a:p>
            <a:pPr defTabSz="292100">
              <a:defRPr sz="1800" b="0">
                <a:solidFill>
                  <a:srgbClr val="000000"/>
                </a:solidFill>
              </a:defRPr>
            </a:pPr>
            <a:r>
              <a:rPr lang="en-US" sz="1800" kern="0" dirty="0">
                <a:solidFill>
                  <a:srgbClr val="3E91D6"/>
                </a:solidFill>
              </a:rPr>
              <a:t>pmOne Group divisions</a:t>
            </a:r>
            <a:endParaRPr sz="1800" kern="0" dirty="0">
              <a:solidFill>
                <a:srgbClr val="3E91D6"/>
              </a:solidFill>
            </a:endParaRPr>
          </a:p>
        </p:txBody>
      </p:sp>
      <p:sp>
        <p:nvSpPr>
          <p:cNvPr id="78" name="Shape 328"/>
          <p:cNvSpPr/>
          <p:nvPr/>
        </p:nvSpPr>
        <p:spPr>
          <a:xfrm>
            <a:off x="5660160" y="1745543"/>
            <a:ext cx="4500000" cy="1"/>
          </a:xfrm>
          <a:prstGeom prst="line">
            <a:avLst/>
          </a:prstGeom>
          <a:ln w="12700">
            <a:solidFill>
              <a:srgbClr val="CBCBCB"/>
            </a:solidFill>
            <a:miter lim="400000"/>
          </a:ln>
        </p:spPr>
        <p:txBody>
          <a:bodyPr lIns="0" tIns="0" rIns="0" bIns="0" anchor="ctr"/>
          <a:lstStyle/>
          <a:p>
            <a:pPr algn="ctr" defTabSz="292100">
              <a:defRPr sz="3200"/>
            </a:pPr>
            <a:endParaRPr sz="1600" kern="0">
              <a:solidFill>
                <a:sysClr val="windowText" lastClr="000000"/>
              </a:solidFill>
              <a:latin typeface="Helvetica Light"/>
              <a:sym typeface="Helvetica Light"/>
            </a:endParaRPr>
          </a:p>
        </p:txBody>
      </p:sp>
      <p:sp>
        <p:nvSpPr>
          <p:cNvPr id="79" name="Shape 1087"/>
          <p:cNvSpPr/>
          <p:nvPr/>
        </p:nvSpPr>
        <p:spPr>
          <a:xfrm>
            <a:off x="6066742" y="4018416"/>
            <a:ext cx="6037153" cy="174406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marL="135000" indent="-135000" defTabSz="342900">
              <a:spcBef>
                <a:spcPts val="375"/>
              </a:spcBef>
              <a:defRPr/>
            </a:pPr>
            <a:r>
              <a:rPr lang="en-US" sz="2000" kern="0" dirty="0">
                <a:solidFill>
                  <a:srgbClr val="595959"/>
                </a:solidFill>
                <a:latin typeface="Source Sans Pro Light" panose="020B0403030403020204" pitchFamily="34" charset="0"/>
              </a:rPr>
              <a:t>Founded 2007, 210+ employees at 8 locations in DACH</a:t>
            </a:r>
          </a:p>
          <a:p>
            <a:pPr marL="135000" indent="-135000" defTabSz="342900">
              <a:spcBef>
                <a:spcPts val="375"/>
              </a:spcBef>
              <a:defRPr/>
            </a:pPr>
            <a:r>
              <a:rPr lang="en-US" sz="2000" kern="0" dirty="0">
                <a:solidFill>
                  <a:srgbClr val="595959"/>
                </a:solidFill>
                <a:latin typeface="Source Sans Pro Light" panose="020B0403030403020204" pitchFamily="34" charset="0"/>
              </a:rPr>
              <a:t>Revenue 2014: ~28 Mio.€</a:t>
            </a:r>
          </a:p>
          <a:p>
            <a:pPr marL="135000" indent="-135000" defTabSz="342900">
              <a:spcBef>
                <a:spcPts val="375"/>
              </a:spcBef>
              <a:defRPr/>
            </a:pPr>
            <a:r>
              <a:rPr lang="en-US" sz="2000" kern="0" dirty="0">
                <a:solidFill>
                  <a:srgbClr val="595959"/>
                </a:solidFill>
                <a:latin typeface="Source Sans Pro Light" panose="020B0403030403020204" pitchFamily="34" charset="0"/>
              </a:rPr>
              <a:t>Microsoft &amp; </a:t>
            </a:r>
            <a:r>
              <a:rPr lang="en-US" sz="2000" kern="0" dirty="0" err="1">
                <a:solidFill>
                  <a:srgbClr val="595959"/>
                </a:solidFill>
                <a:latin typeface="Source Sans Pro Light" panose="020B0403030403020204" pitchFamily="34" charset="0"/>
              </a:rPr>
              <a:t>Tagetik</a:t>
            </a:r>
            <a:r>
              <a:rPr lang="en-US" sz="2000" kern="0" dirty="0">
                <a:solidFill>
                  <a:srgbClr val="595959"/>
                </a:solidFill>
                <a:latin typeface="Source Sans Pro Light" panose="020B0403030403020204" pitchFamily="34" charset="0"/>
              </a:rPr>
              <a:t> focus</a:t>
            </a:r>
          </a:p>
          <a:p>
            <a:pPr marL="135000" indent="-135000" defTabSz="342900">
              <a:spcBef>
                <a:spcPts val="375"/>
              </a:spcBef>
              <a:defRPr/>
            </a:pPr>
            <a:r>
              <a:rPr lang="en-US" sz="2000" kern="0" dirty="0">
                <a:solidFill>
                  <a:srgbClr val="595959"/>
                </a:solidFill>
                <a:latin typeface="Source Sans Pro Light" panose="020B0403030403020204" pitchFamily="34" charset="0"/>
              </a:rPr>
              <a:t>Own Software stack: </a:t>
            </a:r>
            <a:r>
              <a:rPr lang="en-US" sz="2000" kern="0" dirty="0" err="1">
                <a:solidFill>
                  <a:srgbClr val="595959"/>
                </a:solidFill>
                <a:latin typeface="Source Sans Pro Light" panose="020B0403030403020204" pitchFamily="34" charset="0"/>
              </a:rPr>
              <a:t>cMORE</a:t>
            </a:r>
            <a:r>
              <a:rPr lang="en-US" sz="2000" kern="0" dirty="0">
                <a:solidFill>
                  <a:srgbClr val="595959"/>
                </a:solidFill>
                <a:latin typeface="Source Sans Pro Light" panose="020B0403030403020204" pitchFamily="34" charset="0"/>
              </a:rPr>
              <a:t> (Reporting &amp; DWH Modelling)</a:t>
            </a:r>
          </a:p>
          <a:p>
            <a:pPr marL="135000" indent="-135000" defTabSz="342900">
              <a:spcBef>
                <a:spcPts val="375"/>
              </a:spcBef>
              <a:defRPr/>
            </a:pPr>
            <a:r>
              <a:rPr lang="en-US" sz="2000" kern="0" dirty="0">
                <a:solidFill>
                  <a:srgbClr val="595959"/>
                </a:solidFill>
                <a:latin typeface="Source Sans Pro Light" panose="020B0403030403020204" pitchFamily="34" charset="0"/>
              </a:rPr>
              <a:t>Representation of </a:t>
            </a:r>
            <a:r>
              <a:rPr lang="en-US" sz="2000" kern="0" dirty="0" err="1">
                <a:solidFill>
                  <a:srgbClr val="595959"/>
                </a:solidFill>
                <a:latin typeface="Source Sans Pro Light" panose="020B0403030403020204" pitchFamily="34" charset="0"/>
              </a:rPr>
              <a:t>Tagetik</a:t>
            </a:r>
            <a:r>
              <a:rPr lang="en-US" sz="2000" kern="0" dirty="0">
                <a:solidFill>
                  <a:srgbClr val="595959"/>
                </a:solidFill>
                <a:latin typeface="Source Sans Pro Light" panose="020B0403030403020204" pitchFamily="34" charset="0"/>
              </a:rPr>
              <a:t> in DACH</a:t>
            </a:r>
          </a:p>
        </p:txBody>
      </p:sp>
      <p:sp>
        <p:nvSpPr>
          <p:cNvPr id="80" name="Shape 356"/>
          <p:cNvSpPr/>
          <p:nvPr/>
        </p:nvSpPr>
        <p:spPr>
          <a:xfrm>
            <a:off x="5644766" y="3457912"/>
            <a:ext cx="4500000" cy="276999"/>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600" b="1">
                <a:solidFill>
                  <a:srgbClr val="4BA8DF"/>
                </a:solidFill>
                <a:latin typeface="Source Sans Pro Semibold"/>
                <a:ea typeface="Source Sans Pro Semibold"/>
                <a:cs typeface="Source Sans Pro Semibold"/>
                <a:sym typeface="Source Sans Pro Semibold"/>
              </a:defRPr>
            </a:lvl1pPr>
          </a:lstStyle>
          <a:p>
            <a:pPr defTabSz="292100">
              <a:defRPr sz="1800" b="0">
                <a:solidFill>
                  <a:srgbClr val="000000"/>
                </a:solidFill>
              </a:defRPr>
            </a:pPr>
            <a:r>
              <a:rPr lang="en-US" sz="1800" kern="0" dirty="0">
                <a:solidFill>
                  <a:srgbClr val="3E91D6"/>
                </a:solidFill>
              </a:rPr>
              <a:t>pmOne Group facts</a:t>
            </a:r>
            <a:endParaRPr sz="1800" kern="0" dirty="0">
              <a:solidFill>
                <a:srgbClr val="3E91D6"/>
              </a:solidFill>
            </a:endParaRPr>
          </a:p>
        </p:txBody>
      </p:sp>
      <p:sp>
        <p:nvSpPr>
          <p:cNvPr id="81" name="Shape 328"/>
          <p:cNvSpPr/>
          <p:nvPr/>
        </p:nvSpPr>
        <p:spPr>
          <a:xfrm>
            <a:off x="5653233" y="3816799"/>
            <a:ext cx="4500000" cy="1"/>
          </a:xfrm>
          <a:prstGeom prst="line">
            <a:avLst/>
          </a:prstGeom>
          <a:ln w="12700">
            <a:solidFill>
              <a:srgbClr val="CBCBCB"/>
            </a:solidFill>
            <a:miter lim="400000"/>
          </a:ln>
        </p:spPr>
        <p:txBody>
          <a:bodyPr lIns="0" tIns="0" rIns="0" bIns="0" anchor="ctr"/>
          <a:lstStyle/>
          <a:p>
            <a:pPr algn="ctr" defTabSz="292100">
              <a:defRPr sz="3200"/>
            </a:pPr>
            <a:endParaRPr sz="1600" kern="0">
              <a:solidFill>
                <a:sysClr val="windowText" lastClr="000000"/>
              </a:solidFill>
              <a:latin typeface="Helvetica Light"/>
              <a:sym typeface="Helvetica Light"/>
            </a:endParaRPr>
          </a:p>
        </p:txBody>
      </p:sp>
      <p:sp>
        <p:nvSpPr>
          <p:cNvPr id="82" name="Shape 1092"/>
          <p:cNvSpPr/>
          <p:nvPr/>
        </p:nvSpPr>
        <p:spPr>
          <a:xfrm>
            <a:off x="5746088" y="1978109"/>
            <a:ext cx="58598" cy="58598"/>
          </a:xfrm>
          <a:prstGeom prst="rect">
            <a:avLst/>
          </a:prstGeom>
          <a:solidFill>
            <a:srgbClr val="FFFFFF"/>
          </a:solidFill>
          <a:ln w="38100">
            <a:solidFill>
              <a:srgbClr val="4BA8DF"/>
            </a:solidFill>
            <a:miter lim="400000"/>
          </a:ln>
        </p:spPr>
        <p:txBody>
          <a:bodyPr lIns="0" tIns="0" rIns="0" bIns="0" anchor="ctr"/>
          <a:lstStyle/>
          <a:p>
            <a:pPr algn="ctr" defTabSz="292100">
              <a:defRPr sz="3200">
                <a:solidFill>
                  <a:srgbClr val="4D4D4D"/>
                </a:solidFill>
              </a:defRPr>
            </a:pPr>
            <a:endParaRPr sz="1600" kern="0">
              <a:solidFill>
                <a:srgbClr val="4D4D4D"/>
              </a:solidFill>
              <a:latin typeface="Helvetica Light"/>
              <a:sym typeface="Helvetica Light"/>
            </a:endParaRPr>
          </a:p>
        </p:txBody>
      </p:sp>
      <p:sp>
        <p:nvSpPr>
          <p:cNvPr id="83" name="Shape 1093"/>
          <p:cNvSpPr/>
          <p:nvPr/>
        </p:nvSpPr>
        <p:spPr>
          <a:xfrm>
            <a:off x="5746088" y="4503009"/>
            <a:ext cx="58598" cy="58598"/>
          </a:xfrm>
          <a:prstGeom prst="rect">
            <a:avLst/>
          </a:prstGeom>
          <a:solidFill>
            <a:srgbClr val="FFFFFF"/>
          </a:solidFill>
          <a:ln w="38100">
            <a:solidFill>
              <a:srgbClr val="4BA8DF"/>
            </a:solidFill>
            <a:miter lim="400000"/>
          </a:ln>
        </p:spPr>
        <p:txBody>
          <a:bodyPr lIns="0" tIns="0" rIns="0" bIns="0" anchor="ctr"/>
          <a:lstStyle/>
          <a:p>
            <a:pPr algn="ctr" defTabSz="292100">
              <a:defRPr sz="3200">
                <a:solidFill>
                  <a:srgbClr val="4D4D4D"/>
                </a:solidFill>
              </a:defRPr>
            </a:pPr>
            <a:endParaRPr sz="1600" kern="0">
              <a:solidFill>
                <a:srgbClr val="4D4D4D"/>
              </a:solidFill>
              <a:latin typeface="Helvetica Light"/>
              <a:sym typeface="Helvetica Light"/>
            </a:endParaRPr>
          </a:p>
        </p:txBody>
      </p:sp>
      <p:sp>
        <p:nvSpPr>
          <p:cNvPr id="84" name="Shape 1095"/>
          <p:cNvSpPr/>
          <p:nvPr/>
        </p:nvSpPr>
        <p:spPr>
          <a:xfrm>
            <a:off x="5746088" y="5212239"/>
            <a:ext cx="58598" cy="58598"/>
          </a:xfrm>
          <a:prstGeom prst="rect">
            <a:avLst/>
          </a:prstGeom>
          <a:solidFill>
            <a:srgbClr val="FFFFFF"/>
          </a:solidFill>
          <a:ln w="38100">
            <a:solidFill>
              <a:srgbClr val="4BA8DF"/>
            </a:solidFill>
            <a:miter lim="400000"/>
          </a:ln>
        </p:spPr>
        <p:txBody>
          <a:bodyPr lIns="0" tIns="0" rIns="0" bIns="0" anchor="ctr"/>
          <a:lstStyle/>
          <a:p>
            <a:pPr algn="ctr" defTabSz="292100">
              <a:defRPr sz="3200">
                <a:solidFill>
                  <a:srgbClr val="4D4D4D"/>
                </a:solidFill>
              </a:defRPr>
            </a:pPr>
            <a:endParaRPr sz="1600" kern="0">
              <a:solidFill>
                <a:srgbClr val="4D4D4D"/>
              </a:solidFill>
              <a:latin typeface="Helvetica Light"/>
              <a:sym typeface="Helvetica Light"/>
            </a:endParaRPr>
          </a:p>
        </p:txBody>
      </p:sp>
      <p:sp>
        <p:nvSpPr>
          <p:cNvPr id="85" name="Shape 1092"/>
          <p:cNvSpPr/>
          <p:nvPr/>
        </p:nvSpPr>
        <p:spPr>
          <a:xfrm>
            <a:off x="5746088" y="2331399"/>
            <a:ext cx="58598" cy="58598"/>
          </a:xfrm>
          <a:prstGeom prst="rect">
            <a:avLst/>
          </a:prstGeom>
          <a:solidFill>
            <a:srgbClr val="FFFFFF"/>
          </a:solidFill>
          <a:ln w="38100">
            <a:solidFill>
              <a:srgbClr val="4BA8DF"/>
            </a:solidFill>
            <a:miter lim="400000"/>
          </a:ln>
        </p:spPr>
        <p:txBody>
          <a:bodyPr lIns="0" tIns="0" rIns="0" bIns="0" anchor="ctr"/>
          <a:lstStyle/>
          <a:p>
            <a:pPr algn="ctr" defTabSz="292100">
              <a:defRPr sz="3200">
                <a:solidFill>
                  <a:srgbClr val="4D4D4D"/>
                </a:solidFill>
              </a:defRPr>
            </a:pPr>
            <a:endParaRPr sz="1600" kern="0">
              <a:solidFill>
                <a:srgbClr val="4D4D4D"/>
              </a:solidFill>
              <a:latin typeface="Helvetica Light"/>
              <a:sym typeface="Helvetica Light"/>
            </a:endParaRPr>
          </a:p>
        </p:txBody>
      </p:sp>
      <p:sp>
        <p:nvSpPr>
          <p:cNvPr id="86" name="Shape 1092"/>
          <p:cNvSpPr/>
          <p:nvPr/>
        </p:nvSpPr>
        <p:spPr>
          <a:xfrm>
            <a:off x="5746088" y="4126599"/>
            <a:ext cx="58598" cy="58598"/>
          </a:xfrm>
          <a:prstGeom prst="rect">
            <a:avLst/>
          </a:prstGeom>
          <a:solidFill>
            <a:srgbClr val="FFFFFF"/>
          </a:solidFill>
          <a:ln w="38100">
            <a:solidFill>
              <a:srgbClr val="4BA8DF"/>
            </a:solidFill>
            <a:miter lim="400000"/>
          </a:ln>
        </p:spPr>
        <p:txBody>
          <a:bodyPr lIns="0" tIns="0" rIns="0" bIns="0" anchor="ctr"/>
          <a:lstStyle/>
          <a:p>
            <a:pPr algn="ctr" defTabSz="292100">
              <a:defRPr sz="3200">
                <a:solidFill>
                  <a:srgbClr val="4D4D4D"/>
                </a:solidFill>
              </a:defRPr>
            </a:pPr>
            <a:endParaRPr sz="1600" kern="0">
              <a:solidFill>
                <a:srgbClr val="4D4D4D"/>
              </a:solidFill>
              <a:latin typeface="Helvetica Light"/>
              <a:sym typeface="Helvetica Light"/>
            </a:endParaRPr>
          </a:p>
        </p:txBody>
      </p:sp>
      <p:sp>
        <p:nvSpPr>
          <p:cNvPr id="87" name="Shape 1093"/>
          <p:cNvSpPr/>
          <p:nvPr/>
        </p:nvSpPr>
        <p:spPr>
          <a:xfrm>
            <a:off x="5746088" y="4870153"/>
            <a:ext cx="58598" cy="58598"/>
          </a:xfrm>
          <a:prstGeom prst="rect">
            <a:avLst/>
          </a:prstGeom>
          <a:solidFill>
            <a:srgbClr val="FFFFFF"/>
          </a:solidFill>
          <a:ln w="38100">
            <a:solidFill>
              <a:srgbClr val="4BA8DF"/>
            </a:solidFill>
            <a:miter lim="400000"/>
          </a:ln>
        </p:spPr>
        <p:txBody>
          <a:bodyPr lIns="0" tIns="0" rIns="0" bIns="0" anchor="ctr"/>
          <a:lstStyle/>
          <a:p>
            <a:pPr algn="ctr" defTabSz="292100">
              <a:defRPr sz="3200">
                <a:solidFill>
                  <a:srgbClr val="4D4D4D"/>
                </a:solidFill>
              </a:defRPr>
            </a:pPr>
            <a:endParaRPr sz="1600" kern="0">
              <a:solidFill>
                <a:srgbClr val="4D4D4D"/>
              </a:solidFill>
              <a:latin typeface="Helvetica Light"/>
              <a:sym typeface="Helvetica Light"/>
            </a:endParaRPr>
          </a:p>
        </p:txBody>
      </p:sp>
      <p:sp>
        <p:nvSpPr>
          <p:cNvPr id="88" name="Shape 1095"/>
          <p:cNvSpPr/>
          <p:nvPr/>
        </p:nvSpPr>
        <p:spPr>
          <a:xfrm>
            <a:off x="5746087" y="5555478"/>
            <a:ext cx="58598" cy="58598"/>
          </a:xfrm>
          <a:prstGeom prst="rect">
            <a:avLst/>
          </a:prstGeom>
          <a:solidFill>
            <a:srgbClr val="FFFFFF"/>
          </a:solidFill>
          <a:ln w="38100">
            <a:solidFill>
              <a:srgbClr val="4BA8DF"/>
            </a:solidFill>
            <a:miter lim="400000"/>
          </a:ln>
        </p:spPr>
        <p:txBody>
          <a:bodyPr lIns="0" tIns="0" rIns="0" bIns="0" anchor="ctr"/>
          <a:lstStyle/>
          <a:p>
            <a:pPr algn="ctr" defTabSz="292100">
              <a:defRPr sz="3200">
                <a:solidFill>
                  <a:srgbClr val="4D4D4D"/>
                </a:solidFill>
              </a:defRPr>
            </a:pPr>
            <a:endParaRPr sz="1600" kern="0">
              <a:solidFill>
                <a:srgbClr val="4D4D4D"/>
              </a:solidFill>
              <a:latin typeface="Helvetica Light"/>
              <a:sym typeface="Helvetica Light"/>
            </a:endParaRPr>
          </a:p>
        </p:txBody>
      </p:sp>
      <p:sp>
        <p:nvSpPr>
          <p:cNvPr id="89" name="Shape 1092"/>
          <p:cNvSpPr/>
          <p:nvPr/>
        </p:nvSpPr>
        <p:spPr>
          <a:xfrm>
            <a:off x="5746088" y="2684689"/>
            <a:ext cx="58598" cy="58598"/>
          </a:xfrm>
          <a:prstGeom prst="rect">
            <a:avLst/>
          </a:prstGeom>
          <a:solidFill>
            <a:srgbClr val="FFFFFF"/>
          </a:solidFill>
          <a:ln w="38100">
            <a:solidFill>
              <a:srgbClr val="4BA8DF"/>
            </a:solidFill>
            <a:miter lim="400000"/>
          </a:ln>
        </p:spPr>
        <p:txBody>
          <a:bodyPr lIns="0" tIns="0" rIns="0" bIns="0" anchor="ctr"/>
          <a:lstStyle/>
          <a:p>
            <a:pPr algn="ctr" defTabSz="292100">
              <a:defRPr sz="3200">
                <a:solidFill>
                  <a:srgbClr val="4D4D4D"/>
                </a:solidFill>
              </a:defRPr>
            </a:pPr>
            <a:endParaRPr sz="1600" kern="0">
              <a:solidFill>
                <a:srgbClr val="4D4D4D"/>
              </a:solidFill>
              <a:latin typeface="Helvetica Light"/>
              <a:sym typeface="Helvetica Light"/>
            </a:endParaRPr>
          </a:p>
        </p:txBody>
      </p:sp>
      <p:sp>
        <p:nvSpPr>
          <p:cNvPr id="90" name="Shape 1092"/>
          <p:cNvSpPr/>
          <p:nvPr/>
        </p:nvSpPr>
        <p:spPr>
          <a:xfrm>
            <a:off x="5746088" y="3031052"/>
            <a:ext cx="58598" cy="58598"/>
          </a:xfrm>
          <a:prstGeom prst="rect">
            <a:avLst/>
          </a:prstGeom>
          <a:solidFill>
            <a:srgbClr val="FFFFFF"/>
          </a:solidFill>
          <a:ln w="38100">
            <a:solidFill>
              <a:srgbClr val="4BA8DF"/>
            </a:solidFill>
            <a:miter lim="400000"/>
          </a:ln>
        </p:spPr>
        <p:txBody>
          <a:bodyPr lIns="0" tIns="0" rIns="0" bIns="0" anchor="ctr"/>
          <a:lstStyle/>
          <a:p>
            <a:pPr algn="ctr" defTabSz="292100">
              <a:defRPr sz="3200">
                <a:solidFill>
                  <a:srgbClr val="4D4D4D"/>
                </a:solidFill>
              </a:defRPr>
            </a:pPr>
            <a:endParaRPr sz="1600" kern="0">
              <a:solidFill>
                <a:srgbClr val="4D4D4D"/>
              </a:solidFill>
              <a:latin typeface="Helvetica Light"/>
              <a:sym typeface="Helvetica Light"/>
            </a:endParaRPr>
          </a:p>
        </p:txBody>
      </p:sp>
      <p:sp>
        <p:nvSpPr>
          <p:cNvPr id="92" name="Textfeld 19"/>
          <p:cNvSpPr txBox="1"/>
          <p:nvPr/>
        </p:nvSpPr>
        <p:spPr>
          <a:xfrm>
            <a:off x="2253587" y="3457912"/>
            <a:ext cx="250069" cy="69250"/>
          </a:xfrm>
          <a:prstGeom prst="rect">
            <a:avLst/>
          </a:prstGeom>
          <a:noFill/>
        </p:spPr>
        <p:txBody>
          <a:bodyPr wrap="none" lIns="0" tIns="0" rIns="0" bIns="0" rtlCol="0">
            <a:spAutoFit/>
          </a:bodyPr>
          <a:lstStyle/>
          <a:p>
            <a:pPr algn="ctr" defTabSz="292100"/>
            <a:r>
              <a:rPr lang="de-DE" sz="450" kern="0" dirty="0">
                <a:solidFill>
                  <a:srgbClr val="FFFFFF"/>
                </a:solidFill>
                <a:latin typeface="Helvetica Light"/>
                <a:sym typeface="Helvetica Light"/>
              </a:rPr>
              <a:t>Paderborn</a:t>
            </a:r>
          </a:p>
        </p:txBody>
      </p:sp>
      <p:pic>
        <p:nvPicPr>
          <p:cNvPr id="26" name="Picture 25"/>
          <p:cNvPicPr>
            <a:picLocks noChangeAspect="1"/>
          </p:cNvPicPr>
          <p:nvPr/>
        </p:nvPicPr>
        <p:blipFill>
          <a:blip r:embed="rId3">
            <a:clrChange>
              <a:clrFrom>
                <a:srgbClr val="FFFFFF"/>
              </a:clrFrom>
              <a:clrTo>
                <a:srgbClr val="FFFFFF">
                  <a:alpha val="0"/>
                </a:srgbClr>
              </a:clrTo>
            </a:clrChange>
          </a:blip>
          <a:stretch>
            <a:fillRect/>
          </a:stretch>
        </p:blipFill>
        <p:spPr>
          <a:xfrm>
            <a:off x="520195" y="1386657"/>
            <a:ext cx="4681538" cy="44577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705171" y="0"/>
            <a:ext cx="900198" cy="636581"/>
          </a:xfrm>
          <a:prstGeom prst="rect">
            <a:avLst/>
          </a:prstGeom>
        </p:spPr>
      </p:pic>
    </p:spTree>
    <p:extLst>
      <p:ext uri="{BB962C8B-B14F-4D97-AF65-F5344CB8AC3E}">
        <p14:creationId xmlns:p14="http://schemas.microsoft.com/office/powerpoint/2010/main" val="203523934"/>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API vs. Embedded</a:t>
            </a:r>
            <a:endParaRPr lang="de-DE" dirty="0"/>
          </a:p>
        </p:txBody>
      </p:sp>
      <p:sp>
        <p:nvSpPr>
          <p:cNvPr id="3" name="Text Placeholder 2"/>
          <p:cNvSpPr>
            <a:spLocks noGrp="1"/>
          </p:cNvSpPr>
          <p:nvPr>
            <p:ph type="body" idx="1"/>
          </p:nvPr>
        </p:nvSpPr>
        <p:spPr/>
        <p:txBody>
          <a:bodyPr/>
          <a:lstStyle/>
          <a:p>
            <a:r>
              <a:rPr lang="en-US" dirty="0"/>
              <a:t>Power BI Rest API</a:t>
            </a:r>
            <a:endParaRPr lang="de-DE"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227890" y="2909720"/>
            <a:ext cx="2381582" cy="2395872"/>
          </a:xfrm>
        </p:spPr>
      </p:pic>
      <p:sp>
        <p:nvSpPr>
          <p:cNvPr id="5" name="Text Placeholder 4"/>
          <p:cNvSpPr>
            <a:spLocks noGrp="1"/>
          </p:cNvSpPr>
          <p:nvPr>
            <p:ph type="body" sz="quarter" idx="3"/>
          </p:nvPr>
        </p:nvSpPr>
        <p:spPr/>
        <p:txBody>
          <a:bodyPr/>
          <a:lstStyle/>
          <a:p>
            <a:r>
              <a:rPr lang="en-US" dirty="0"/>
              <a:t>Power BI Embedded</a:t>
            </a:r>
            <a:endParaRPr lang="de-DE" dirty="0"/>
          </a:p>
        </p:txBody>
      </p:sp>
      <p:pic>
        <p:nvPicPr>
          <p:cNvPr id="7" name="Content Placeholder 6"/>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2200" y="2771714"/>
            <a:ext cx="5183188" cy="2671884"/>
          </a:xfrm>
        </p:spPr>
      </p:pic>
    </p:spTree>
    <p:extLst>
      <p:ext uri="{BB962C8B-B14F-4D97-AF65-F5344CB8AC3E}">
        <p14:creationId xmlns:p14="http://schemas.microsoft.com/office/powerpoint/2010/main" val="3911453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Die </a:t>
            </a:r>
            <a:r>
              <a:rPr lang="en-US" dirty="0" err="1"/>
              <a:t>Wundermailing</a:t>
            </a:r>
            <a:r>
              <a:rPr lang="en-US" dirty="0"/>
              <a:t> App</a:t>
            </a:r>
            <a:endParaRPr lang="de-DE" dirty="0"/>
          </a:p>
        </p:txBody>
      </p:sp>
      <p:sp>
        <p:nvSpPr>
          <p:cNvPr id="13" name="Content Placeholder 12"/>
          <p:cNvSpPr>
            <a:spLocks noGrp="1"/>
          </p:cNvSpPr>
          <p:nvPr>
            <p:ph idx="1"/>
          </p:nvPr>
        </p:nvSpPr>
        <p:spPr>
          <a:xfrm>
            <a:off x="6924906" y="1825625"/>
            <a:ext cx="4428893" cy="3990384"/>
          </a:xfrm>
        </p:spPr>
        <p:txBody>
          <a:bodyPr>
            <a:normAutofit/>
          </a:bodyPr>
          <a:lstStyle/>
          <a:p>
            <a:r>
              <a:rPr lang="en-US" sz="2400" dirty="0" err="1"/>
              <a:t>Umgesetzt</a:t>
            </a:r>
            <a:r>
              <a:rPr lang="en-US" sz="2400" dirty="0"/>
              <a:t> </a:t>
            </a:r>
            <a:r>
              <a:rPr lang="en-US" sz="2400" dirty="0" err="1"/>
              <a:t>als</a:t>
            </a:r>
            <a:r>
              <a:rPr lang="en-US" sz="2400" dirty="0"/>
              <a:t> Azure </a:t>
            </a:r>
            <a:r>
              <a:rPr lang="en-US" sz="2400" dirty="0" err="1"/>
              <a:t>Webapp</a:t>
            </a:r>
            <a:r>
              <a:rPr lang="en-US" sz="2400" dirty="0"/>
              <a:t> </a:t>
            </a:r>
          </a:p>
          <a:p>
            <a:r>
              <a:rPr lang="en-US" sz="2400" dirty="0" err="1"/>
              <a:t>Eigene</a:t>
            </a:r>
            <a:r>
              <a:rPr lang="en-US" sz="2400" dirty="0"/>
              <a:t> Login &amp; Logout </a:t>
            </a:r>
            <a:r>
              <a:rPr lang="en-US" sz="2400" dirty="0" err="1"/>
              <a:t>Seite</a:t>
            </a:r>
            <a:endParaRPr lang="en-US" sz="2400" dirty="0"/>
          </a:p>
          <a:p>
            <a:r>
              <a:rPr lang="en-US" sz="2400" dirty="0" err="1"/>
              <a:t>Eigenes</a:t>
            </a:r>
            <a:r>
              <a:rPr lang="en-US" sz="2400" dirty="0"/>
              <a:t> Layout &amp; Design </a:t>
            </a:r>
            <a:r>
              <a:rPr lang="en-US" sz="2400" dirty="0" err="1"/>
              <a:t>möglich</a:t>
            </a:r>
            <a:endParaRPr lang="en-US" sz="2400" dirty="0"/>
          </a:p>
          <a:p>
            <a:r>
              <a:rPr lang="en-US" sz="2400" dirty="0"/>
              <a:t>Dashboards </a:t>
            </a:r>
            <a:r>
              <a:rPr lang="en-US" sz="2400" dirty="0" err="1"/>
              <a:t>weiter</a:t>
            </a:r>
            <a:r>
              <a:rPr lang="en-US" sz="2400" dirty="0"/>
              <a:t> </a:t>
            </a:r>
            <a:r>
              <a:rPr lang="en-US" sz="2400" dirty="0" err="1"/>
              <a:t>interaktiv</a:t>
            </a:r>
            <a:endParaRPr lang="en-US" sz="2400" dirty="0"/>
          </a:p>
          <a:p>
            <a:r>
              <a:rPr lang="en-US" sz="2400" dirty="0"/>
              <a:t>Man </a:t>
            </a:r>
            <a:r>
              <a:rPr lang="en-US" sz="2400" dirty="0" err="1"/>
              <a:t>erkennt</a:t>
            </a:r>
            <a:r>
              <a:rPr lang="en-US" sz="2400" dirty="0"/>
              <a:t> Power BI </a:t>
            </a:r>
            <a:r>
              <a:rPr lang="en-US" sz="2400" dirty="0" err="1"/>
              <a:t>nicht</a:t>
            </a:r>
            <a:r>
              <a:rPr lang="en-US" sz="2400" dirty="0"/>
              <a:t> direct</a:t>
            </a:r>
          </a:p>
          <a:p>
            <a:r>
              <a:rPr lang="en-US" sz="2400" dirty="0"/>
              <a:t>SSL </a:t>
            </a:r>
            <a:r>
              <a:rPr lang="en-US" sz="2400" dirty="0" err="1"/>
              <a:t>Zertifikat</a:t>
            </a:r>
            <a:r>
              <a:rPr lang="en-US" sz="2400" dirty="0"/>
              <a:t> via Azure Portal</a:t>
            </a:r>
            <a:endParaRPr lang="de-DE" sz="2400" dirty="0"/>
          </a:p>
        </p:txBody>
      </p:sp>
      <p:pic>
        <p:nvPicPr>
          <p:cNvPr id="14" name="Picture 13"/>
          <p:cNvPicPr>
            <a:picLocks noChangeAspect="1"/>
          </p:cNvPicPr>
          <p:nvPr/>
        </p:nvPicPr>
        <p:blipFill>
          <a:blip r:embed="rId2"/>
          <a:stretch>
            <a:fillRect/>
          </a:stretch>
        </p:blipFill>
        <p:spPr>
          <a:xfrm>
            <a:off x="147815" y="1918008"/>
            <a:ext cx="5096929" cy="2932771"/>
          </a:xfrm>
          <a:prstGeom prst="rect">
            <a:avLst/>
          </a:prstGeom>
        </p:spPr>
      </p:pic>
      <p:pic>
        <p:nvPicPr>
          <p:cNvPr id="15" name="Picture 14"/>
          <p:cNvPicPr>
            <a:picLocks noChangeAspect="1"/>
          </p:cNvPicPr>
          <p:nvPr/>
        </p:nvPicPr>
        <p:blipFill>
          <a:blip r:embed="rId3"/>
          <a:stretch>
            <a:fillRect/>
          </a:stretch>
        </p:blipFill>
        <p:spPr>
          <a:xfrm>
            <a:off x="838200" y="2430966"/>
            <a:ext cx="5846209" cy="3262339"/>
          </a:xfrm>
          <a:prstGeom prst="rect">
            <a:avLst/>
          </a:prstGeom>
        </p:spPr>
      </p:pic>
    </p:spTree>
    <p:extLst>
      <p:ext uri="{BB962C8B-B14F-4D97-AF65-F5344CB8AC3E}">
        <p14:creationId xmlns:p14="http://schemas.microsoft.com/office/powerpoint/2010/main" val="150659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 Packs</a:t>
            </a:r>
            <a:endParaRPr lang="de-DE" dirty="0"/>
          </a:p>
        </p:txBody>
      </p:sp>
      <p:sp>
        <p:nvSpPr>
          <p:cNvPr id="3" name="Content Placeholder 2"/>
          <p:cNvSpPr>
            <a:spLocks noGrp="1"/>
          </p:cNvSpPr>
          <p:nvPr>
            <p:ph idx="1"/>
          </p:nvPr>
        </p:nvSpPr>
        <p:spPr>
          <a:xfrm>
            <a:off x="838200" y="1825625"/>
            <a:ext cx="4876800" cy="3990384"/>
          </a:xfrm>
        </p:spPr>
        <p:txBody>
          <a:bodyPr/>
          <a:lstStyle/>
          <a:p>
            <a:r>
              <a:rPr lang="en-US" dirty="0" err="1"/>
              <a:t>Verwendet</a:t>
            </a:r>
            <a:r>
              <a:rPr lang="en-US" dirty="0"/>
              <a:t> Workspaces</a:t>
            </a:r>
          </a:p>
          <a:p>
            <a:r>
              <a:rPr lang="en-US" dirty="0"/>
              <a:t>Admin Account pro Kunde</a:t>
            </a:r>
          </a:p>
          <a:p>
            <a:r>
              <a:rPr lang="en-US" dirty="0"/>
              <a:t>Content Pack </a:t>
            </a:r>
            <a:r>
              <a:rPr lang="en-US" dirty="0" err="1"/>
              <a:t>wird</a:t>
            </a:r>
            <a:r>
              <a:rPr lang="en-US" dirty="0"/>
              <a:t> </a:t>
            </a:r>
            <a:r>
              <a:rPr lang="en-US" dirty="0" err="1"/>
              <a:t>im</a:t>
            </a:r>
            <a:r>
              <a:rPr lang="en-US" dirty="0"/>
              <a:t> Workspace deployed</a:t>
            </a:r>
          </a:p>
          <a:p>
            <a:r>
              <a:rPr lang="en-US" dirty="0"/>
              <a:t>User </a:t>
            </a:r>
            <a:r>
              <a:rPr lang="en-US" dirty="0" err="1"/>
              <a:t>werden</a:t>
            </a:r>
            <a:r>
              <a:rPr lang="en-US" dirty="0"/>
              <a:t> </a:t>
            </a:r>
            <a:r>
              <a:rPr lang="en-US" dirty="0" err="1"/>
              <a:t>dem</a:t>
            </a:r>
            <a:r>
              <a:rPr lang="en-US" dirty="0"/>
              <a:t> Workspace </a:t>
            </a:r>
            <a:r>
              <a:rPr lang="en-US" dirty="0" err="1"/>
              <a:t>hinzugefügt</a:t>
            </a:r>
            <a:endParaRPr lang="en-US" dirty="0"/>
          </a:p>
          <a:p>
            <a:endParaRPr lang="de-DE" dirty="0"/>
          </a:p>
        </p:txBody>
      </p:sp>
      <p:pic>
        <p:nvPicPr>
          <p:cNvPr id="5" name="Picture 4"/>
          <p:cNvPicPr>
            <a:picLocks noChangeAspect="1"/>
          </p:cNvPicPr>
          <p:nvPr/>
        </p:nvPicPr>
        <p:blipFill>
          <a:blip r:embed="rId2"/>
          <a:stretch>
            <a:fillRect/>
          </a:stretch>
        </p:blipFill>
        <p:spPr>
          <a:xfrm>
            <a:off x="5945802" y="1484312"/>
            <a:ext cx="5941397" cy="4673009"/>
          </a:xfrm>
          <a:prstGeom prst="rect">
            <a:avLst/>
          </a:prstGeom>
        </p:spPr>
      </p:pic>
    </p:spTree>
    <p:extLst>
      <p:ext uri="{BB962C8B-B14F-4D97-AF65-F5344CB8AC3E}">
        <p14:creationId xmlns:p14="http://schemas.microsoft.com/office/powerpoint/2010/main" val="14688503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&amp; User Management</a:t>
            </a:r>
            <a:endParaRPr lang="de-DE" dirty="0"/>
          </a:p>
        </p:txBody>
      </p:sp>
      <p:sp>
        <p:nvSpPr>
          <p:cNvPr id="3" name="Text Placeholder 2"/>
          <p:cNvSpPr>
            <a:spLocks noGrp="1"/>
          </p:cNvSpPr>
          <p:nvPr>
            <p:ph type="body" idx="1"/>
          </p:nvPr>
        </p:nvSpPr>
        <p:spPr/>
        <p:txBody>
          <a:bodyPr/>
          <a:lstStyle/>
          <a:p>
            <a:endParaRPr lang="de-DE"/>
          </a:p>
        </p:txBody>
      </p:sp>
    </p:spTree>
    <p:extLst>
      <p:ext uri="{BB962C8B-B14F-4D97-AF65-F5344CB8AC3E}">
        <p14:creationId xmlns:p14="http://schemas.microsoft.com/office/powerpoint/2010/main" val="30130813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&amp; Office 365</a:t>
            </a:r>
            <a:endParaRPr lang="de-DE"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83097" y="1779588"/>
            <a:ext cx="3187303" cy="1821316"/>
          </a:xfr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00" y="1690688"/>
            <a:ext cx="5930900" cy="2053192"/>
          </a:xfrm>
          <a:prstGeom prst="rect">
            <a:avLst/>
          </a:prstGeom>
        </p:spPr>
      </p:pic>
      <p:sp>
        <p:nvSpPr>
          <p:cNvPr id="8" name="Content Placeholder 4"/>
          <p:cNvSpPr txBox="1">
            <a:spLocks/>
          </p:cNvSpPr>
          <p:nvPr/>
        </p:nvSpPr>
        <p:spPr>
          <a:xfrm>
            <a:off x="838200" y="3722687"/>
            <a:ext cx="5194300" cy="209332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Service Backend</a:t>
            </a:r>
          </a:p>
          <a:p>
            <a:r>
              <a:rPr lang="en-US" dirty="0"/>
              <a:t>Storage, Machine Learning, Pipeline, Automation, Monitoring</a:t>
            </a:r>
          </a:p>
          <a:p>
            <a:r>
              <a:rPr lang="en-US" dirty="0"/>
              <a:t>Azure Service AD</a:t>
            </a:r>
            <a:endParaRPr lang="de-DE" dirty="0"/>
          </a:p>
        </p:txBody>
      </p:sp>
      <p:sp>
        <p:nvSpPr>
          <p:cNvPr id="9" name="Content Placeholder 4"/>
          <p:cNvSpPr txBox="1">
            <a:spLocks/>
          </p:cNvSpPr>
          <p:nvPr/>
        </p:nvSpPr>
        <p:spPr>
          <a:xfrm>
            <a:off x="6248400" y="3722686"/>
            <a:ext cx="5194300" cy="20933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Power BI</a:t>
            </a:r>
          </a:p>
          <a:p>
            <a:r>
              <a:rPr lang="en-US" dirty="0"/>
              <a:t>Azure User AD</a:t>
            </a:r>
            <a:endParaRPr lang="de-DE" dirty="0"/>
          </a:p>
        </p:txBody>
      </p:sp>
    </p:spTree>
    <p:extLst>
      <p:ext uri="{BB962C8B-B14F-4D97-AF65-F5344CB8AC3E}">
        <p14:creationId xmlns:p14="http://schemas.microsoft.com/office/powerpoint/2010/main" val="19915895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a:t>Wie verwalte ich meine Kunden?</a:t>
            </a:r>
          </a:p>
        </p:txBody>
      </p:sp>
      <p:sp>
        <p:nvSpPr>
          <p:cNvPr id="5" name="Content Placeholder 4"/>
          <p:cNvSpPr>
            <a:spLocks noGrp="1"/>
          </p:cNvSpPr>
          <p:nvPr>
            <p:ph idx="1"/>
          </p:nvPr>
        </p:nvSpPr>
        <p:spPr/>
        <p:txBody>
          <a:bodyPr/>
          <a:lstStyle/>
          <a:p>
            <a:r>
              <a:rPr lang="de-DE"/>
              <a:t>Pro Kunde eine eigene Azure Subscription / Ressource Group</a:t>
            </a:r>
          </a:p>
          <a:p>
            <a:r>
              <a:rPr lang="de-DE"/>
              <a:t>Ermöglich separater Überblick über Kosten</a:t>
            </a:r>
          </a:p>
          <a:p>
            <a:r>
              <a:rPr lang="de-DE"/>
              <a:t>Naming Conventions!!!</a:t>
            </a:r>
          </a:p>
          <a:p>
            <a:r>
              <a:rPr lang="de-DE"/>
              <a:t>Subscription - customer</a:t>
            </a:r>
          </a:p>
          <a:p>
            <a:pPr lvl="1"/>
            <a:r>
              <a:rPr lang="de-DE"/>
              <a:t>ResourceGroup – wundermailing_customer_env</a:t>
            </a:r>
          </a:p>
          <a:p>
            <a:pPr lvl="2"/>
            <a:r>
              <a:rPr lang="de-DE"/>
              <a:t>Cloud Services – wundermailing_customer_env</a:t>
            </a:r>
          </a:p>
          <a:p>
            <a:r>
              <a:rPr lang="de-DE"/>
              <a:t>Pay-as-you-Go oder Cloud Service Provider?</a:t>
            </a:r>
          </a:p>
          <a:p>
            <a:r>
              <a:rPr lang="de-DE"/>
              <a:t>AD wird nur für Service Management genutzt</a:t>
            </a:r>
          </a:p>
        </p:txBody>
      </p:sp>
      <p:pic>
        <p:nvPicPr>
          <p:cNvPr id="6"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82584" y="230188"/>
            <a:ext cx="1928416" cy="1101952"/>
          </a:xfrm>
          <a:prstGeom prst="rect">
            <a:avLst/>
          </a:prstGeom>
        </p:spPr>
      </p:pic>
    </p:spTree>
    <p:extLst>
      <p:ext uri="{BB962C8B-B14F-4D97-AF65-F5344CB8AC3E}">
        <p14:creationId xmlns:p14="http://schemas.microsoft.com/office/powerpoint/2010/main" val="19222939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Wie verwalte ich meine Kunden?</a:t>
            </a:r>
          </a:p>
        </p:txBody>
      </p:sp>
      <p:sp>
        <p:nvSpPr>
          <p:cNvPr id="3" name="Content Placeholder 2"/>
          <p:cNvSpPr>
            <a:spLocks noGrp="1"/>
          </p:cNvSpPr>
          <p:nvPr>
            <p:ph idx="1"/>
          </p:nvPr>
        </p:nvSpPr>
        <p:spPr/>
        <p:txBody>
          <a:bodyPr/>
          <a:lstStyle/>
          <a:p>
            <a:r>
              <a:rPr lang="de-DE"/>
              <a:t>Eine Subscription -&gt; 1 Office 365 AD für Power BI</a:t>
            </a:r>
          </a:p>
          <a:p>
            <a:r>
              <a:rPr lang="de-DE"/>
              <a:t>Pro Kunde eigene Subdomain (customer.wundermailing.com)</a:t>
            </a:r>
          </a:p>
          <a:p>
            <a:r>
              <a:rPr lang="de-DE"/>
              <a:t>Domains können in O365 oder extern gehostet werden</a:t>
            </a:r>
          </a:p>
          <a:p>
            <a:r>
              <a:rPr lang="de-DE"/>
              <a:t>User Management &amp; Lizenz Management via Office 365 Portal</a:t>
            </a:r>
          </a:p>
          <a:p>
            <a:r>
              <a:rPr lang="de-DE"/>
              <a:t>Kunden haben keinen Zugriff auf das Azure Backend</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86928" y="571500"/>
            <a:ext cx="2636771" cy="912812"/>
          </a:xfrm>
          <a:prstGeom prst="rect">
            <a:avLst/>
          </a:prstGeom>
        </p:spPr>
      </p:pic>
    </p:spTree>
    <p:extLst>
      <p:ext uri="{BB962C8B-B14F-4D97-AF65-F5344CB8AC3E}">
        <p14:creationId xmlns:p14="http://schemas.microsoft.com/office/powerpoint/2010/main" val="13092624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Umgebungen</a:t>
            </a:r>
          </a:p>
        </p:txBody>
      </p:sp>
      <p:sp>
        <p:nvSpPr>
          <p:cNvPr id="3" name="Content Placeholder 2"/>
          <p:cNvSpPr>
            <a:spLocks noGrp="1"/>
          </p:cNvSpPr>
          <p:nvPr>
            <p:ph idx="1"/>
          </p:nvPr>
        </p:nvSpPr>
        <p:spPr/>
        <p:txBody>
          <a:bodyPr/>
          <a:lstStyle/>
          <a:p>
            <a:endParaRPr lang="de-DE" dirty="0"/>
          </a:p>
          <a:p>
            <a:r>
              <a:rPr lang="de-DE" dirty="0"/>
              <a:t>Produktion </a:t>
            </a:r>
            <a:r>
              <a:rPr lang="de-DE" dirty="0" err="1"/>
              <a:t>is</a:t>
            </a:r>
            <a:r>
              <a:rPr lang="de-DE" dirty="0"/>
              <a:t> immer online</a:t>
            </a:r>
          </a:p>
          <a:p>
            <a:r>
              <a:rPr lang="de-DE" dirty="0"/>
              <a:t>Verfügbarkeit, </a:t>
            </a:r>
            <a:r>
              <a:rPr lang="de-DE" dirty="0" err="1"/>
              <a:t>Latency</a:t>
            </a:r>
            <a:r>
              <a:rPr lang="de-DE" dirty="0"/>
              <a:t> vs. Datenschutz &amp;  Kundenwünschen</a:t>
            </a:r>
          </a:p>
          <a:p>
            <a:r>
              <a:rPr lang="de-DE" dirty="0" err="1"/>
              <a:t>Dev</a:t>
            </a:r>
            <a:r>
              <a:rPr lang="de-DE" dirty="0"/>
              <a:t> &amp; Test nur On-Demand</a:t>
            </a:r>
          </a:p>
          <a:p>
            <a:r>
              <a:rPr lang="de-DE" dirty="0"/>
              <a:t>Erstellung einer weiteren Umgebung durch ARM-</a:t>
            </a:r>
            <a:r>
              <a:rPr lang="de-DE" dirty="0" err="1"/>
              <a:t>Deployment</a:t>
            </a:r>
            <a:r>
              <a:rPr lang="de-DE" dirty="0"/>
              <a:t> in 5 Minuten möglich</a:t>
            </a:r>
          </a:p>
          <a:p>
            <a:r>
              <a:rPr lang="en-US" dirty="0"/>
              <a:t>D</a:t>
            </a:r>
            <a:r>
              <a:rPr lang="de-DE" dirty="0" err="1"/>
              <a:t>ynamische</a:t>
            </a:r>
            <a:r>
              <a:rPr lang="de-DE" dirty="0"/>
              <a:t> Skalierung pro Kunde möglich</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1900" y="114300"/>
            <a:ext cx="4951132" cy="2295525"/>
          </a:xfrm>
          <a:prstGeom prst="rect">
            <a:avLst/>
          </a:prstGeom>
        </p:spPr>
      </p:pic>
    </p:spTree>
    <p:extLst>
      <p:ext uri="{BB962C8B-B14F-4D97-AF65-F5344CB8AC3E}">
        <p14:creationId xmlns:p14="http://schemas.microsoft.com/office/powerpoint/2010/main" val="20883787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Security</a:t>
            </a:r>
          </a:p>
        </p:txBody>
      </p:sp>
      <p:sp>
        <p:nvSpPr>
          <p:cNvPr id="3" name="Content Placeholder 2"/>
          <p:cNvSpPr>
            <a:spLocks noGrp="1"/>
          </p:cNvSpPr>
          <p:nvPr>
            <p:ph idx="1"/>
          </p:nvPr>
        </p:nvSpPr>
        <p:spPr>
          <a:xfrm>
            <a:off x="5740400" y="1825625"/>
            <a:ext cx="5613400" cy="3990384"/>
          </a:xfrm>
        </p:spPr>
        <p:txBody>
          <a:bodyPr>
            <a:normAutofit/>
          </a:bodyPr>
          <a:lstStyle/>
          <a:p>
            <a:r>
              <a:rPr lang="de-DE" sz="2400" dirty="0"/>
              <a:t>Alle Kommunikation ist verschlüsselt via HTTPS</a:t>
            </a:r>
          </a:p>
          <a:p>
            <a:r>
              <a:rPr lang="de-DE" sz="2400" dirty="0"/>
              <a:t>Verschlüsselte Kommunikation zwischen Power BI und </a:t>
            </a:r>
            <a:r>
              <a:rPr lang="de-DE" sz="2400" dirty="0" err="1"/>
              <a:t>Azure</a:t>
            </a:r>
            <a:endParaRPr lang="de-DE" sz="2400" dirty="0"/>
          </a:p>
          <a:p>
            <a:r>
              <a:rPr lang="de-DE" sz="2400" dirty="0"/>
              <a:t>Daten werden in </a:t>
            </a:r>
            <a:r>
              <a:rPr lang="de-DE" sz="2400" dirty="0" err="1"/>
              <a:t>Azure</a:t>
            </a:r>
            <a:r>
              <a:rPr lang="de-DE" sz="2400" dirty="0"/>
              <a:t> verschlüsselt gespeichert</a:t>
            </a:r>
          </a:p>
          <a:p>
            <a:r>
              <a:rPr lang="en-US" sz="2400" dirty="0"/>
              <a:t>U</a:t>
            </a:r>
            <a:r>
              <a:rPr lang="de-DE" sz="2400" dirty="0" err="1"/>
              <a:t>ser</a:t>
            </a:r>
            <a:r>
              <a:rPr lang="de-DE" sz="2400" dirty="0"/>
              <a:t> Authentication via </a:t>
            </a:r>
            <a:r>
              <a:rPr lang="de-DE" sz="2400" dirty="0" err="1"/>
              <a:t>Azure</a:t>
            </a:r>
            <a:r>
              <a:rPr lang="de-DE" sz="2400" dirty="0"/>
              <a:t> AD</a:t>
            </a:r>
          </a:p>
          <a:p>
            <a:r>
              <a:rPr lang="de-DE" sz="2400" dirty="0"/>
              <a:t>Kontrolle von Replikationen</a:t>
            </a:r>
          </a:p>
          <a:p>
            <a:r>
              <a:rPr lang="en-US" sz="2400" dirty="0" err="1"/>
              <a:t>Einhaltung</a:t>
            </a:r>
            <a:r>
              <a:rPr lang="en-US" sz="2400" dirty="0"/>
              <a:t> von D</a:t>
            </a:r>
            <a:r>
              <a:rPr lang="de-DE" sz="2400" dirty="0" err="1"/>
              <a:t>atenschutzrichtlinien</a:t>
            </a:r>
            <a:endParaRPr lang="de-DE" sz="24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825625"/>
            <a:ext cx="5319176" cy="3559175"/>
          </a:xfrm>
          <a:prstGeom prst="rect">
            <a:avLst/>
          </a:prstGeom>
        </p:spPr>
      </p:pic>
    </p:spTree>
    <p:extLst>
      <p:ext uri="{BB962C8B-B14F-4D97-AF65-F5344CB8AC3E}">
        <p14:creationId xmlns:p14="http://schemas.microsoft.com/office/powerpoint/2010/main" val="20755292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Vermarktung</a:t>
            </a:r>
            <a:endParaRPr lang="de-DE" dirty="0"/>
          </a:p>
        </p:txBody>
      </p:sp>
      <p:sp>
        <p:nvSpPr>
          <p:cNvPr id="5" name="Text Placeholder 4"/>
          <p:cNvSpPr>
            <a:spLocks noGrp="1"/>
          </p:cNvSpPr>
          <p:nvPr>
            <p:ph type="body" idx="1"/>
          </p:nvPr>
        </p:nvSpPr>
        <p:spPr/>
        <p:txBody>
          <a:bodyPr/>
          <a:lstStyle/>
          <a:p>
            <a:endParaRPr lang="de-DE"/>
          </a:p>
        </p:txBody>
      </p:sp>
    </p:spTree>
    <p:extLst>
      <p:ext uri="{BB962C8B-B14F-4D97-AF65-F5344CB8AC3E}">
        <p14:creationId xmlns:p14="http://schemas.microsoft.com/office/powerpoint/2010/main" val="40603673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p:nvPr/>
        </p:nvSpPr>
        <p:spPr>
          <a:xfrm>
            <a:off x="-1" y="403225"/>
            <a:ext cx="603276" cy="356593"/>
          </a:xfrm>
          <a:prstGeom prst="rect">
            <a:avLst/>
          </a:prstGeom>
          <a:solidFill>
            <a:srgbClr val="4BA8DF"/>
          </a:solidFill>
          <a:ln w="12700">
            <a:miter lim="400000"/>
          </a:ln>
        </p:spPr>
        <p:txBody>
          <a:bodyPr lIns="0" tIns="0" rIns="0" bIns="0" anchor="ctr"/>
          <a:lstStyle/>
          <a:p>
            <a:pPr lvl="0">
              <a:defRPr sz="3200">
                <a:solidFill>
                  <a:srgbClr val="4BA8DF"/>
                </a:solidFill>
              </a:defRPr>
            </a:pPr>
            <a:endParaRPr sz="1600"/>
          </a:p>
        </p:txBody>
      </p:sp>
      <p:sp>
        <p:nvSpPr>
          <p:cNvPr id="232" name="Shape 232"/>
          <p:cNvSpPr/>
          <p:nvPr/>
        </p:nvSpPr>
        <p:spPr>
          <a:xfrm>
            <a:off x="11605369" y="6460133"/>
            <a:ext cx="605706" cy="243285"/>
          </a:xfrm>
          <a:prstGeom prst="rect">
            <a:avLst/>
          </a:prstGeom>
          <a:solidFill>
            <a:srgbClr val="4BA8DF"/>
          </a:solidFill>
          <a:ln w="12700">
            <a:miter lim="400000"/>
          </a:ln>
        </p:spPr>
        <p:txBody>
          <a:bodyPr lIns="0" tIns="0" rIns="0" bIns="0" anchor="ctr"/>
          <a:lstStyle/>
          <a:p>
            <a:pPr lvl="0">
              <a:defRPr sz="3200">
                <a:solidFill>
                  <a:srgbClr val="4BA8DF"/>
                </a:solidFill>
              </a:defRPr>
            </a:pPr>
            <a:endParaRPr sz="1600"/>
          </a:p>
        </p:txBody>
      </p:sp>
      <p:sp>
        <p:nvSpPr>
          <p:cNvPr id="257" name="Shape 257"/>
          <p:cNvSpPr>
            <a:spLocks noGrp="1"/>
          </p:cNvSpPr>
          <p:nvPr>
            <p:ph type="sldNum" sz="quarter" idx="2"/>
          </p:nvPr>
        </p:nvSpPr>
        <p:spPr>
          <a:xfrm>
            <a:off x="11919499" y="6458665"/>
            <a:ext cx="105798" cy="246221"/>
          </a:xfrm>
          <a:prstGeom prst="rect">
            <a:avLst/>
          </a:prstGeom>
          <a:extLst>
            <a:ext uri="{C572A759-6A51-4108-AA02-DFA0A04FC94B}">
              <ma14:wrappingTextBoxFlag xmlns="" xmlns:ma14="http://schemas.microsoft.com/office/mac/drawingml/2011/main" val="1"/>
            </a:ext>
          </a:extLst>
        </p:spPr>
        <p:txBody>
          <a:bodyPr anchor="ctr"/>
          <a:lstStyle/>
          <a:p>
            <a:pPr lvl="0">
              <a:defRPr sz="1800" b="0">
                <a:solidFill>
                  <a:srgbClr val="000000"/>
                </a:solidFill>
              </a:defRPr>
            </a:pPr>
            <a:fld id="{86CB4B4D-7CA3-9044-876B-883B54F8677D}" type="slidenum">
              <a:rPr sz="1600">
                <a:solidFill>
                  <a:schemeClr val="bg1"/>
                </a:solidFill>
              </a:rPr>
              <a:t>5</a:t>
            </a:fld>
            <a:endParaRPr sz="1600">
              <a:solidFill>
                <a:schemeClr val="bg1"/>
              </a:solidFill>
            </a:endParaRPr>
          </a:p>
        </p:txBody>
      </p:sp>
      <p:sp>
        <p:nvSpPr>
          <p:cNvPr id="258" name="Shape 258"/>
          <p:cNvSpPr/>
          <p:nvPr/>
        </p:nvSpPr>
        <p:spPr>
          <a:xfrm>
            <a:off x="730828" y="266051"/>
            <a:ext cx="11358176" cy="6309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lgn="l">
              <a:defRPr sz="1800"/>
            </a:pPr>
            <a:r>
              <a:rPr lang="en-US" sz="4100" dirty="0">
                <a:solidFill>
                  <a:srgbClr val="333333"/>
                </a:solidFill>
                <a:latin typeface="Source Sans Pro Light"/>
                <a:ea typeface="Source Sans Pro Light"/>
                <a:cs typeface="Source Sans Pro Light"/>
                <a:sym typeface="Source Sans Pro Light"/>
              </a:rPr>
              <a:t>Close Research</a:t>
            </a:r>
            <a:r>
              <a:rPr sz="4100" dirty="0">
                <a:solidFill>
                  <a:srgbClr val="333333"/>
                </a:solidFill>
                <a:latin typeface="Source Sans Pro Light"/>
                <a:ea typeface="Source Sans Pro Light"/>
                <a:cs typeface="Source Sans Pro Light"/>
                <a:sym typeface="Source Sans Pro Light"/>
              </a:rPr>
              <a:t> </a:t>
            </a:r>
            <a:r>
              <a:rPr lang="en-US" sz="4100" b="1" dirty="0">
                <a:solidFill>
                  <a:srgbClr val="4BA8DF"/>
                </a:solidFill>
                <a:latin typeface="Source Sans Pro Semibold"/>
                <a:ea typeface="Source Sans Pro Light"/>
                <a:cs typeface="Source Sans Pro Light"/>
                <a:sym typeface="Source Sans Pro Semibold"/>
              </a:rPr>
              <a:t>relationship</a:t>
            </a:r>
            <a:endParaRPr sz="4100" b="1" dirty="0">
              <a:solidFill>
                <a:srgbClr val="4BA8DF"/>
              </a:solidFill>
              <a:latin typeface="Source Sans Pro Semibold"/>
              <a:ea typeface="Source Sans Pro Semibold"/>
              <a:cs typeface="Source Sans Pro Semibold"/>
              <a:sym typeface="Source Sans Pro Semibold"/>
            </a:endParaRPr>
          </a:p>
        </p:txBody>
      </p:sp>
      <p:sp>
        <p:nvSpPr>
          <p:cNvPr id="67" name="Shape 1166"/>
          <p:cNvSpPr/>
          <p:nvPr/>
        </p:nvSpPr>
        <p:spPr>
          <a:xfrm>
            <a:off x="7829883" y="6497137"/>
            <a:ext cx="3589862" cy="16927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r">
              <a:defRPr sz="2200">
                <a:solidFill>
                  <a:srgbClr val="333333"/>
                </a:solidFill>
                <a:latin typeface="Source Sans Pro Light"/>
                <a:ea typeface="Source Sans Pro Light"/>
                <a:cs typeface="Source Sans Pro Light"/>
                <a:sym typeface="Source Sans Pro Light"/>
              </a:defRPr>
            </a:lvl1pPr>
          </a:lstStyle>
          <a:p>
            <a:pPr lvl="0">
              <a:defRPr sz="1800">
                <a:solidFill>
                  <a:srgbClr val="000000"/>
                </a:solidFill>
              </a:defRPr>
            </a:pPr>
            <a:r>
              <a:rPr lang="en-US" sz="1100" dirty="0"/>
              <a:t>Copyright by </a:t>
            </a:r>
            <a:r>
              <a:rPr lang="en-US" sz="1100" dirty="0" err="1"/>
              <a:t>pmOne</a:t>
            </a:r>
            <a:r>
              <a:rPr lang="en-US" sz="1100" dirty="0"/>
              <a:t> Analytics</a:t>
            </a:r>
            <a:endParaRPr sz="1100" dirty="0"/>
          </a:p>
        </p:txBody>
      </p:sp>
      <p:sp>
        <p:nvSpPr>
          <p:cNvPr id="76" name="Shape 1087"/>
          <p:cNvSpPr/>
          <p:nvPr/>
        </p:nvSpPr>
        <p:spPr>
          <a:xfrm>
            <a:off x="7023344" y="4443156"/>
            <a:ext cx="4093418" cy="2000548"/>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marL="135000" indent="-135000" defTabSz="342900">
              <a:spcBef>
                <a:spcPts val="375"/>
              </a:spcBef>
              <a:defRPr/>
            </a:pPr>
            <a:r>
              <a:rPr lang="en-US" sz="2000" dirty="0">
                <a:solidFill>
                  <a:srgbClr val="595959"/>
                </a:solidFill>
                <a:latin typeface="Source Sans Pro Light" panose="020B0403030403020204" pitchFamily="34" charset="0"/>
              </a:rPr>
              <a:t>Jun. Prof. Dr. Artus Krohn-Grimberghe</a:t>
            </a:r>
          </a:p>
          <a:p>
            <a:pPr marL="135000" indent="-135000" defTabSz="342900">
              <a:spcBef>
                <a:spcPts val="375"/>
              </a:spcBef>
              <a:defRPr/>
            </a:pPr>
            <a:r>
              <a:rPr lang="en-US" sz="2000" dirty="0">
                <a:solidFill>
                  <a:srgbClr val="595959"/>
                </a:solidFill>
                <a:latin typeface="Source Sans Pro Light" panose="020B0403030403020204" pitchFamily="34" charset="0"/>
              </a:rPr>
              <a:t>Faculty of Business Administration and Economics</a:t>
            </a:r>
          </a:p>
          <a:p>
            <a:pPr marL="135000" indent="-135000" defTabSz="342900">
              <a:spcBef>
                <a:spcPts val="375"/>
              </a:spcBef>
              <a:defRPr/>
            </a:pPr>
            <a:r>
              <a:rPr lang="en-US" sz="2000" dirty="0"/>
              <a:t>Analytic Information Systems and Business Intelligence </a:t>
            </a:r>
            <a:endParaRPr lang="en-US" sz="2000" dirty="0">
              <a:solidFill>
                <a:srgbClr val="595959"/>
              </a:solidFill>
              <a:latin typeface="Source Sans Pro Light" panose="020B0403030403020204" pitchFamily="34" charset="0"/>
            </a:endParaRPr>
          </a:p>
          <a:p>
            <a:pPr marL="135000" indent="-135000" defTabSz="342900">
              <a:spcBef>
                <a:spcPts val="375"/>
              </a:spcBef>
              <a:defRPr/>
            </a:pPr>
            <a:endParaRPr lang="en-US" sz="2000" dirty="0">
              <a:solidFill>
                <a:srgbClr val="595959"/>
              </a:solidFill>
              <a:latin typeface="Source Sans Pro Light" panose="020B0403030403020204" pitchFamily="34" charset="0"/>
            </a:endParaRPr>
          </a:p>
        </p:txBody>
      </p:sp>
      <p:sp>
        <p:nvSpPr>
          <p:cNvPr id="78" name="Shape 328"/>
          <p:cNvSpPr/>
          <p:nvPr/>
        </p:nvSpPr>
        <p:spPr>
          <a:xfrm>
            <a:off x="6532844" y="2075416"/>
            <a:ext cx="4500000" cy="1"/>
          </a:xfrm>
          <a:prstGeom prst="line">
            <a:avLst/>
          </a:prstGeom>
          <a:ln w="12700">
            <a:solidFill>
              <a:srgbClr val="CBCBCB"/>
            </a:solidFill>
            <a:miter lim="400000"/>
          </a:ln>
        </p:spPr>
        <p:txBody>
          <a:bodyPr lIns="0" tIns="0" rIns="0" bIns="0" anchor="ctr"/>
          <a:lstStyle/>
          <a:p>
            <a:pPr lvl="0">
              <a:defRPr sz="3200"/>
            </a:pPr>
            <a:endParaRPr sz="1600"/>
          </a:p>
        </p:txBody>
      </p:sp>
      <p:sp>
        <p:nvSpPr>
          <p:cNvPr id="90" name="Shape 1092"/>
          <p:cNvSpPr/>
          <p:nvPr/>
        </p:nvSpPr>
        <p:spPr>
          <a:xfrm>
            <a:off x="6656872" y="4568398"/>
            <a:ext cx="58598" cy="58598"/>
          </a:xfrm>
          <a:prstGeom prst="rect">
            <a:avLst/>
          </a:prstGeom>
          <a:solidFill>
            <a:srgbClr val="FFFFFF"/>
          </a:solidFill>
          <a:ln w="38100">
            <a:solidFill>
              <a:srgbClr val="4BA8DF"/>
            </a:solidFill>
            <a:miter lim="400000"/>
          </a:ln>
        </p:spPr>
        <p:txBody>
          <a:bodyPr lIns="0" tIns="0" rIns="0" bIns="0" anchor="ctr"/>
          <a:lstStyle/>
          <a:p>
            <a:pPr lvl="0">
              <a:defRPr sz="3200">
                <a:solidFill>
                  <a:srgbClr val="4D4D4D"/>
                </a:solidFill>
              </a:defRPr>
            </a:pPr>
            <a:endParaRPr sz="1600"/>
          </a:p>
        </p:txBody>
      </p:sp>
      <p:sp>
        <p:nvSpPr>
          <p:cNvPr id="19" name="Shape 1092"/>
          <p:cNvSpPr/>
          <p:nvPr/>
        </p:nvSpPr>
        <p:spPr>
          <a:xfrm>
            <a:off x="6656872" y="4947265"/>
            <a:ext cx="58598" cy="58598"/>
          </a:xfrm>
          <a:prstGeom prst="rect">
            <a:avLst/>
          </a:prstGeom>
          <a:solidFill>
            <a:srgbClr val="FFFFFF"/>
          </a:solidFill>
          <a:ln w="38100">
            <a:solidFill>
              <a:srgbClr val="4BA8DF"/>
            </a:solidFill>
            <a:miter lim="400000"/>
          </a:ln>
        </p:spPr>
        <p:txBody>
          <a:bodyPr lIns="0" tIns="0" rIns="0" bIns="0" anchor="ctr"/>
          <a:lstStyle/>
          <a:p>
            <a:pPr lvl="0">
              <a:defRPr sz="3200">
                <a:solidFill>
                  <a:srgbClr val="4D4D4D"/>
                </a:solidFill>
              </a:defRPr>
            </a:pPr>
            <a:endParaRPr sz="1600"/>
          </a:p>
        </p:txBody>
      </p:sp>
      <p:sp>
        <p:nvSpPr>
          <p:cNvPr id="20" name="Shape 1092"/>
          <p:cNvSpPr/>
          <p:nvPr/>
        </p:nvSpPr>
        <p:spPr>
          <a:xfrm>
            <a:off x="6656872" y="5586707"/>
            <a:ext cx="58598" cy="58598"/>
          </a:xfrm>
          <a:prstGeom prst="rect">
            <a:avLst/>
          </a:prstGeom>
          <a:solidFill>
            <a:srgbClr val="FFFFFF"/>
          </a:solidFill>
          <a:ln w="38100">
            <a:solidFill>
              <a:srgbClr val="4BA8DF"/>
            </a:solidFill>
            <a:miter lim="400000"/>
          </a:ln>
        </p:spPr>
        <p:txBody>
          <a:bodyPr lIns="0" tIns="0" rIns="0" bIns="0" anchor="ctr"/>
          <a:lstStyle/>
          <a:p>
            <a:pPr lvl="0">
              <a:defRPr sz="3200">
                <a:solidFill>
                  <a:srgbClr val="4D4D4D"/>
                </a:solidFill>
              </a:defRPr>
            </a:pPr>
            <a:endParaRPr sz="1600"/>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l="12587" r="13147"/>
          <a:stretch/>
        </p:blipFill>
        <p:spPr>
          <a:xfrm>
            <a:off x="0" y="2173873"/>
            <a:ext cx="6224954" cy="3980688"/>
          </a:xfrm>
          <a:prstGeom prst="rect">
            <a:avLst/>
          </a:prstGeom>
        </p:spPr>
      </p:pic>
      <p:pic>
        <p:nvPicPr>
          <p:cNvPr id="7" name="Picture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23344" y="1086398"/>
            <a:ext cx="2878767" cy="78068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9660" y="2345954"/>
            <a:ext cx="2318267" cy="1779772"/>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705171" y="0"/>
            <a:ext cx="900198" cy="636581"/>
          </a:xfrm>
          <a:prstGeom prst="rect">
            <a:avLst/>
          </a:prstGeom>
        </p:spPr>
      </p:pic>
    </p:spTree>
    <p:extLst>
      <p:ext uri="{BB962C8B-B14F-4D97-AF65-F5344CB8AC3E}">
        <p14:creationId xmlns:p14="http://schemas.microsoft.com/office/powerpoint/2010/main" val="351518011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Let’s make money baby…</a:t>
            </a:r>
            <a:endParaRPr lang="de-DE"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5000" y="1618452"/>
            <a:ext cx="3726672" cy="3990975"/>
          </a:xfrm>
        </p:spPr>
      </p:pic>
      <p:sp>
        <p:nvSpPr>
          <p:cNvPr id="7" name="Content Placeholder 2"/>
          <p:cNvSpPr txBox="1">
            <a:spLocks/>
          </p:cNvSpPr>
          <p:nvPr/>
        </p:nvSpPr>
        <p:spPr>
          <a:xfrm>
            <a:off x="4927599" y="1618452"/>
            <a:ext cx="6066535" cy="22653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Microsoft ISV Partner</a:t>
            </a:r>
          </a:p>
          <a:p>
            <a:r>
              <a:rPr lang="en-US" sz="2400" dirty="0"/>
              <a:t>Power BI Partner Showcase</a:t>
            </a:r>
          </a:p>
          <a:p>
            <a:r>
              <a:rPr lang="en-US" sz="2400" dirty="0"/>
              <a:t>Azure Marketplace</a:t>
            </a:r>
          </a:p>
          <a:p>
            <a:r>
              <a:rPr lang="en-US" sz="2400" dirty="0"/>
              <a:t>Microsoft App Source</a:t>
            </a:r>
          </a:p>
          <a:p>
            <a:r>
              <a:rPr lang="en-US" sz="2400" dirty="0"/>
              <a:t>Your own stuff</a:t>
            </a:r>
            <a:endParaRPr lang="de-DE" sz="2400" dirty="0"/>
          </a:p>
        </p:txBody>
      </p:sp>
      <p:pic>
        <p:nvPicPr>
          <p:cNvPr id="8" name="Picture 7"/>
          <p:cNvPicPr>
            <a:picLocks noChangeAspect="1"/>
          </p:cNvPicPr>
          <p:nvPr/>
        </p:nvPicPr>
        <p:blipFill>
          <a:blip r:embed="rId3"/>
          <a:stretch>
            <a:fillRect/>
          </a:stretch>
        </p:blipFill>
        <p:spPr>
          <a:xfrm>
            <a:off x="7264400" y="3934615"/>
            <a:ext cx="4682736" cy="2126460"/>
          </a:xfrm>
          <a:prstGeom prst="rect">
            <a:avLst/>
          </a:prstGeom>
        </p:spPr>
      </p:pic>
      <p:pic>
        <p:nvPicPr>
          <p:cNvPr id="9" name="Bild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27599" y="3931699"/>
            <a:ext cx="2232605" cy="2217795"/>
          </a:xfrm>
          <a:prstGeom prst="rect">
            <a:avLst/>
          </a:prstGeom>
        </p:spPr>
      </p:pic>
    </p:spTree>
    <p:extLst>
      <p:ext uri="{BB962C8B-B14F-4D97-AF65-F5344CB8AC3E}">
        <p14:creationId xmlns:p14="http://schemas.microsoft.com/office/powerpoint/2010/main" val="11216978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your basic stuff done</a:t>
            </a:r>
            <a:endParaRPr lang="de-DE" dirty="0"/>
          </a:p>
        </p:txBody>
      </p:sp>
      <p:sp>
        <p:nvSpPr>
          <p:cNvPr id="3" name="Content Placeholder 2"/>
          <p:cNvSpPr>
            <a:spLocks noGrp="1"/>
          </p:cNvSpPr>
          <p:nvPr>
            <p:ph idx="1"/>
          </p:nvPr>
        </p:nvSpPr>
        <p:spPr/>
        <p:txBody>
          <a:bodyPr>
            <a:normAutofit fontScale="92500" lnSpcReduction="10000"/>
          </a:bodyPr>
          <a:lstStyle/>
          <a:p>
            <a:r>
              <a:rPr lang="en-US" dirty="0"/>
              <a:t>Homepage</a:t>
            </a:r>
          </a:p>
          <a:p>
            <a:r>
              <a:rPr lang="en-US" dirty="0"/>
              <a:t>Marketing-Material</a:t>
            </a:r>
          </a:p>
          <a:p>
            <a:r>
              <a:rPr lang="en-US" dirty="0"/>
              <a:t>Mailings &amp; Newsletter </a:t>
            </a:r>
          </a:p>
          <a:p>
            <a:r>
              <a:rPr lang="en-US" dirty="0"/>
              <a:t>Social Channels</a:t>
            </a:r>
          </a:p>
          <a:p>
            <a:r>
              <a:rPr lang="en-US" dirty="0" err="1"/>
              <a:t>Demoumgebung</a:t>
            </a:r>
            <a:endParaRPr lang="en-US" dirty="0"/>
          </a:p>
          <a:p>
            <a:r>
              <a:rPr lang="en-US" dirty="0" err="1"/>
              <a:t>Werbung</a:t>
            </a:r>
            <a:endParaRPr lang="en-US" dirty="0"/>
          </a:p>
          <a:p>
            <a:r>
              <a:rPr lang="en-US" dirty="0" err="1"/>
              <a:t>Konferenzen</a:t>
            </a:r>
            <a:endParaRPr lang="en-US" dirty="0"/>
          </a:p>
          <a:p>
            <a:r>
              <a:rPr lang="en-US" dirty="0" err="1"/>
              <a:t>Vermarktungs</a:t>
            </a:r>
            <a:r>
              <a:rPr lang="en-US" dirty="0"/>
              <a:t> &amp; Pricing </a:t>
            </a:r>
            <a:r>
              <a:rPr lang="en-US" dirty="0" err="1"/>
              <a:t>Strategie</a:t>
            </a:r>
            <a:endParaRPr lang="en-US" dirty="0"/>
          </a:p>
          <a:p>
            <a:r>
              <a:rPr lang="en-US" dirty="0"/>
              <a:t>….</a:t>
            </a:r>
            <a:endParaRPr lang="de-DE" dirty="0"/>
          </a:p>
        </p:txBody>
      </p:sp>
      <p:pic>
        <p:nvPicPr>
          <p:cNvPr id="4" name="Bild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17182" y="1295399"/>
            <a:ext cx="2746973" cy="4710017"/>
          </a:xfrm>
          <a:prstGeom prst="rect">
            <a:avLst/>
          </a:prstGeom>
        </p:spPr>
      </p:pic>
      <p:pic>
        <p:nvPicPr>
          <p:cNvPr id="5" name="Picture 4"/>
          <p:cNvPicPr>
            <a:picLocks noChangeAspect="1"/>
          </p:cNvPicPr>
          <p:nvPr/>
        </p:nvPicPr>
        <p:blipFill>
          <a:blip r:embed="rId3"/>
          <a:stretch>
            <a:fillRect/>
          </a:stretch>
        </p:blipFill>
        <p:spPr>
          <a:xfrm>
            <a:off x="9766187" y="1037858"/>
            <a:ext cx="2171303" cy="5056459"/>
          </a:xfrm>
          <a:prstGeom prst="rect">
            <a:avLst/>
          </a:prstGeom>
        </p:spPr>
      </p:pic>
    </p:spTree>
    <p:extLst>
      <p:ext uri="{BB962C8B-B14F-4D97-AF65-F5344CB8AC3E}">
        <p14:creationId xmlns:p14="http://schemas.microsoft.com/office/powerpoint/2010/main" val="2895121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endParaRPr lang="de-DE"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05012"/>
            <a:ext cx="1635865" cy="143986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282" y="3759200"/>
            <a:ext cx="2133600" cy="2133600"/>
          </a:xfrm>
          <a:prstGeom prst="rect">
            <a:avLst/>
          </a:prstGeom>
        </p:spPr>
      </p:pic>
      <p:pic>
        <p:nvPicPr>
          <p:cNvPr id="3074" name="Picture 2" descr="Image result for google analytics">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87725" y="3945362"/>
            <a:ext cx="2327275" cy="17612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92475" y="1964165"/>
            <a:ext cx="2244725" cy="1571936"/>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2950" y="2005012"/>
            <a:ext cx="4503378" cy="1481138"/>
          </a:xfrm>
          <a:prstGeom prst="rect">
            <a:avLst/>
          </a:prstGeom>
        </p:spPr>
      </p:pic>
      <p:pic>
        <p:nvPicPr>
          <p:cNvPr id="9" name="Picture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02453" y="4243937"/>
            <a:ext cx="3475408" cy="1164126"/>
          </a:xfrm>
          <a:prstGeom prst="rect">
            <a:avLst/>
          </a:prstGeom>
        </p:spPr>
      </p:pic>
      <p:pic>
        <p:nvPicPr>
          <p:cNvPr id="10" name="Picture 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86933" y="704455"/>
            <a:ext cx="706447" cy="718698"/>
          </a:xfrm>
          <a:prstGeom prst="rect">
            <a:avLst/>
          </a:prstGeom>
        </p:spPr>
      </p:pic>
      <p:pic>
        <p:nvPicPr>
          <p:cNvPr id="12" name="Pictur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120718" y="704455"/>
            <a:ext cx="714286" cy="714286"/>
          </a:xfrm>
          <a:prstGeom prst="rect">
            <a:avLst/>
          </a:prstGeom>
        </p:spPr>
      </p:pic>
      <p:pic>
        <p:nvPicPr>
          <p:cNvPr id="13" name="Picture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42950" y="708868"/>
            <a:ext cx="714286" cy="714286"/>
          </a:xfrm>
          <a:prstGeom prst="rect">
            <a:avLst/>
          </a:prstGeom>
        </p:spPr>
      </p:pic>
    </p:spTree>
    <p:extLst>
      <p:ext uri="{BB962C8B-B14F-4D97-AF65-F5344CB8AC3E}">
        <p14:creationId xmlns:p14="http://schemas.microsoft.com/office/powerpoint/2010/main" val="9913573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e-DE" dirty="0"/>
          </a:p>
        </p:txBody>
      </p:sp>
      <p:sp>
        <p:nvSpPr>
          <p:cNvPr id="3" name="Content Placeholder 2"/>
          <p:cNvSpPr>
            <a:spLocks noGrp="1"/>
          </p:cNvSpPr>
          <p:nvPr>
            <p:ph idx="1"/>
          </p:nvPr>
        </p:nvSpPr>
        <p:spPr/>
        <p:txBody>
          <a:bodyPr/>
          <a:lstStyle/>
          <a:p>
            <a:endParaRPr lang="de-DE"/>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3822"/>
            <a:ext cx="12192000" cy="5654178"/>
          </a:xfrm>
          <a:prstGeom prst="rect">
            <a:avLst/>
          </a:prstGeom>
        </p:spPr>
      </p:pic>
    </p:spTree>
    <p:extLst>
      <p:ext uri="{BB962C8B-B14F-4D97-AF65-F5344CB8AC3E}">
        <p14:creationId xmlns:p14="http://schemas.microsoft.com/office/powerpoint/2010/main" val="35254717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84840" y="0"/>
            <a:ext cx="972527" cy="972199"/>
          </a:xfrm>
          <a:prstGeom prst="rect">
            <a:avLst/>
          </a:prstGeom>
        </p:spPr>
      </p:pic>
      <p:pic>
        <p:nvPicPr>
          <p:cNvPr id="5" name="Picture 4"/>
          <p:cNvPicPr>
            <a:picLocks noChangeAspect="1"/>
          </p:cNvPicPr>
          <p:nvPr/>
        </p:nvPicPr>
        <p:blipFill>
          <a:blip r:embed="rId3"/>
          <a:stretch>
            <a:fillRect/>
          </a:stretch>
        </p:blipFill>
        <p:spPr>
          <a:xfrm>
            <a:off x="228600" y="329359"/>
            <a:ext cx="5249279" cy="5563441"/>
          </a:xfrm>
          <a:prstGeom prst="rect">
            <a:avLst/>
          </a:prstGeom>
        </p:spPr>
      </p:pic>
      <p:pic>
        <p:nvPicPr>
          <p:cNvPr id="6" name="Picture 5"/>
          <p:cNvPicPr>
            <a:picLocks noChangeAspect="1"/>
          </p:cNvPicPr>
          <p:nvPr/>
        </p:nvPicPr>
        <p:blipFill>
          <a:blip r:embed="rId4"/>
          <a:stretch>
            <a:fillRect/>
          </a:stretch>
        </p:blipFill>
        <p:spPr>
          <a:xfrm>
            <a:off x="6070655" y="88081"/>
            <a:ext cx="4074359" cy="884118"/>
          </a:xfrm>
          <a:prstGeom prst="rect">
            <a:avLst/>
          </a:prstGeom>
        </p:spPr>
      </p:pic>
      <p:pic>
        <p:nvPicPr>
          <p:cNvPr id="7" name="Picture 6"/>
          <p:cNvPicPr>
            <a:picLocks noChangeAspect="1"/>
          </p:cNvPicPr>
          <p:nvPr/>
        </p:nvPicPr>
        <p:blipFill rotWithShape="1">
          <a:blip r:embed="rId5"/>
          <a:srcRect b="2920"/>
          <a:stretch/>
        </p:blipFill>
        <p:spPr>
          <a:xfrm>
            <a:off x="5684521" y="2556972"/>
            <a:ext cx="5872846" cy="3335828"/>
          </a:xfrm>
          <a:prstGeom prst="rect">
            <a:avLst/>
          </a:prstGeom>
        </p:spPr>
      </p:pic>
    </p:spTree>
    <p:extLst>
      <p:ext uri="{BB962C8B-B14F-4D97-AF65-F5344CB8AC3E}">
        <p14:creationId xmlns:p14="http://schemas.microsoft.com/office/powerpoint/2010/main" val="12671693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 name="Shape 1177"/>
          <p:cNvSpPr/>
          <p:nvPr/>
        </p:nvSpPr>
        <p:spPr>
          <a:xfrm>
            <a:off x="6441739" y="1423647"/>
            <a:ext cx="758428" cy="75817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close/>
                <a:moveTo>
                  <a:pt x="10800" y="848"/>
                </a:moveTo>
                <a:cubicBezTo>
                  <a:pt x="16295" y="848"/>
                  <a:pt x="20752" y="5305"/>
                  <a:pt x="20752" y="10800"/>
                </a:cubicBezTo>
                <a:cubicBezTo>
                  <a:pt x="20752" y="16295"/>
                  <a:pt x="16295" y="20752"/>
                  <a:pt x="10800" y="20752"/>
                </a:cubicBezTo>
                <a:cubicBezTo>
                  <a:pt x="5305" y="20752"/>
                  <a:pt x="853" y="16295"/>
                  <a:pt x="853" y="10800"/>
                </a:cubicBezTo>
                <a:cubicBezTo>
                  <a:pt x="853" y="5305"/>
                  <a:pt x="5305" y="848"/>
                  <a:pt x="10800" y="848"/>
                </a:cubicBezTo>
                <a:close/>
                <a:moveTo>
                  <a:pt x="5561" y="6330"/>
                </a:moveTo>
                <a:cubicBezTo>
                  <a:pt x="4889" y="6330"/>
                  <a:pt x="4340" y="6878"/>
                  <a:pt x="4340" y="7550"/>
                </a:cubicBezTo>
                <a:lnTo>
                  <a:pt x="4340" y="14157"/>
                </a:lnTo>
                <a:cubicBezTo>
                  <a:pt x="4340" y="14829"/>
                  <a:pt x="4889" y="15378"/>
                  <a:pt x="5561" y="15378"/>
                </a:cubicBezTo>
                <a:lnTo>
                  <a:pt x="16011" y="15378"/>
                </a:lnTo>
                <a:cubicBezTo>
                  <a:pt x="16683" y="15378"/>
                  <a:pt x="17226" y="14829"/>
                  <a:pt x="17226" y="14157"/>
                </a:cubicBezTo>
                <a:lnTo>
                  <a:pt x="17226" y="7550"/>
                </a:lnTo>
                <a:cubicBezTo>
                  <a:pt x="17226" y="6878"/>
                  <a:pt x="16683" y="6330"/>
                  <a:pt x="16011" y="6330"/>
                </a:cubicBezTo>
                <a:lnTo>
                  <a:pt x="5561" y="6330"/>
                </a:lnTo>
                <a:close/>
                <a:moveTo>
                  <a:pt x="5849" y="6934"/>
                </a:moveTo>
                <a:lnTo>
                  <a:pt x="15717" y="6934"/>
                </a:lnTo>
                <a:cubicBezTo>
                  <a:pt x="15893" y="6934"/>
                  <a:pt x="16065" y="6992"/>
                  <a:pt x="16203" y="7098"/>
                </a:cubicBezTo>
                <a:cubicBezTo>
                  <a:pt x="16203" y="7098"/>
                  <a:pt x="11320" y="11981"/>
                  <a:pt x="11320" y="11981"/>
                </a:cubicBezTo>
                <a:cubicBezTo>
                  <a:pt x="11158" y="12143"/>
                  <a:pt x="10944" y="12230"/>
                  <a:pt x="10715" y="12230"/>
                </a:cubicBezTo>
                <a:cubicBezTo>
                  <a:pt x="10486" y="12230"/>
                  <a:pt x="10272" y="12143"/>
                  <a:pt x="10111" y="11981"/>
                </a:cubicBezTo>
                <a:lnTo>
                  <a:pt x="5290" y="7160"/>
                </a:lnTo>
                <a:cubicBezTo>
                  <a:pt x="5438" y="7015"/>
                  <a:pt x="5639" y="6934"/>
                  <a:pt x="5849" y="6934"/>
                </a:cubicBezTo>
                <a:close/>
                <a:moveTo>
                  <a:pt x="16519" y="7743"/>
                </a:moveTo>
                <a:lnTo>
                  <a:pt x="16519" y="13976"/>
                </a:lnTo>
                <a:cubicBezTo>
                  <a:pt x="16519" y="14100"/>
                  <a:pt x="16489" y="14217"/>
                  <a:pt x="16435" y="14327"/>
                </a:cubicBezTo>
                <a:lnTo>
                  <a:pt x="13185" y="11077"/>
                </a:lnTo>
                <a:cubicBezTo>
                  <a:pt x="13185" y="11077"/>
                  <a:pt x="16519" y="7743"/>
                  <a:pt x="16519" y="7743"/>
                </a:cubicBezTo>
                <a:close/>
                <a:moveTo>
                  <a:pt x="5052" y="7884"/>
                </a:moveTo>
                <a:cubicBezTo>
                  <a:pt x="5052" y="7884"/>
                  <a:pt x="8246" y="11077"/>
                  <a:pt x="8246" y="11077"/>
                </a:cubicBezTo>
                <a:lnTo>
                  <a:pt x="5092" y="14230"/>
                </a:lnTo>
                <a:cubicBezTo>
                  <a:pt x="5064" y="14148"/>
                  <a:pt x="5052" y="14065"/>
                  <a:pt x="5052" y="13976"/>
                </a:cubicBezTo>
                <a:lnTo>
                  <a:pt x="5052" y="7884"/>
                </a:lnTo>
                <a:close/>
                <a:moveTo>
                  <a:pt x="8726" y="11557"/>
                </a:moveTo>
                <a:lnTo>
                  <a:pt x="9851" y="12688"/>
                </a:lnTo>
                <a:cubicBezTo>
                  <a:pt x="10081" y="12918"/>
                  <a:pt x="10390" y="13044"/>
                  <a:pt x="10715" y="13044"/>
                </a:cubicBezTo>
                <a:cubicBezTo>
                  <a:pt x="11041" y="13044"/>
                  <a:pt x="11344" y="12918"/>
                  <a:pt x="11574" y="12688"/>
                </a:cubicBezTo>
                <a:lnTo>
                  <a:pt x="12705" y="11557"/>
                </a:lnTo>
                <a:lnTo>
                  <a:pt x="15898" y="14750"/>
                </a:lnTo>
                <a:cubicBezTo>
                  <a:pt x="15840" y="14764"/>
                  <a:pt x="15777" y="14773"/>
                  <a:pt x="15717" y="14773"/>
                </a:cubicBezTo>
                <a:lnTo>
                  <a:pt x="5849" y="14773"/>
                </a:lnTo>
                <a:cubicBezTo>
                  <a:pt x="5751" y="14773"/>
                  <a:pt x="5657" y="14757"/>
                  <a:pt x="5567" y="14722"/>
                </a:cubicBezTo>
                <a:cubicBezTo>
                  <a:pt x="5567" y="14722"/>
                  <a:pt x="8726" y="11557"/>
                  <a:pt x="8726" y="11557"/>
                </a:cubicBezTo>
                <a:close/>
              </a:path>
            </a:pathLst>
          </a:custGeom>
          <a:solidFill>
            <a:srgbClr val="009FE3"/>
          </a:solidFill>
          <a:ln w="12700">
            <a:solidFill>
              <a:srgbClr val="009FE3"/>
            </a:solidFill>
            <a:miter lim="400000"/>
          </a:ln>
        </p:spPr>
        <p:txBody>
          <a:bodyPr lIns="19047" tIns="19047" rIns="19047" bIns="19047" anchor="ctr"/>
          <a:lstStyle/>
          <a:p>
            <a:pPr algn="ctr" defTabSz="228550" eaLnBrk="0" fontAlgn="base" hangingPunct="0">
              <a:lnSpc>
                <a:spcPct val="95000"/>
              </a:lnSpc>
              <a:spcBef>
                <a:spcPct val="0"/>
              </a:spcBef>
              <a:spcAft>
                <a:spcPct val="0"/>
              </a:spcAft>
              <a:buClr>
                <a:srgbClr val="737373"/>
              </a:buClr>
              <a:buSzPct val="700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67">
              <a:solidFill>
                <a:srgbClr val="FFFFFF"/>
              </a:solidFill>
              <a:effectLst>
                <a:outerShdw blurRad="38100" dist="12700" dir="5400000" rotWithShape="0">
                  <a:srgbClr val="000000">
                    <a:alpha val="50000"/>
                  </a:srgbClr>
                </a:outerShdw>
              </a:effectLst>
              <a:latin typeface="Gill Sans"/>
              <a:sym typeface="Gill Sans"/>
            </a:endParaRPr>
          </a:p>
        </p:txBody>
      </p:sp>
      <p:sp>
        <p:nvSpPr>
          <p:cNvPr id="23" name="Shape 353"/>
          <p:cNvSpPr/>
          <p:nvPr/>
        </p:nvSpPr>
        <p:spPr>
          <a:xfrm>
            <a:off x="6441740" y="2657046"/>
            <a:ext cx="759600" cy="758711"/>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cubicBezTo>
                  <a:pt x="4838" y="0"/>
                  <a:pt x="0" y="4838"/>
                  <a:pt x="0" y="10803"/>
                </a:cubicBezTo>
                <a:cubicBezTo>
                  <a:pt x="0" y="16768"/>
                  <a:pt x="4838" y="21600"/>
                  <a:pt x="10803" y="21600"/>
                </a:cubicBezTo>
                <a:cubicBezTo>
                  <a:pt x="16768" y="21600"/>
                  <a:pt x="21600" y="16768"/>
                  <a:pt x="21600" y="10803"/>
                </a:cubicBezTo>
                <a:cubicBezTo>
                  <a:pt x="21600" y="4838"/>
                  <a:pt x="16768" y="0"/>
                  <a:pt x="10803" y="0"/>
                </a:cubicBezTo>
                <a:close/>
                <a:moveTo>
                  <a:pt x="10803" y="852"/>
                </a:moveTo>
                <a:cubicBezTo>
                  <a:pt x="16298" y="852"/>
                  <a:pt x="20753" y="5307"/>
                  <a:pt x="20753" y="10803"/>
                </a:cubicBezTo>
                <a:cubicBezTo>
                  <a:pt x="20753" y="16298"/>
                  <a:pt x="16298" y="20753"/>
                  <a:pt x="10803" y="20753"/>
                </a:cubicBezTo>
                <a:cubicBezTo>
                  <a:pt x="5308" y="20753"/>
                  <a:pt x="852" y="16298"/>
                  <a:pt x="852" y="10803"/>
                </a:cubicBezTo>
                <a:cubicBezTo>
                  <a:pt x="852" y="5307"/>
                  <a:pt x="5308" y="852"/>
                  <a:pt x="10803" y="852"/>
                </a:cubicBezTo>
                <a:close/>
                <a:moveTo>
                  <a:pt x="10621" y="3172"/>
                </a:moveTo>
                <a:cubicBezTo>
                  <a:pt x="10250" y="3183"/>
                  <a:pt x="9881" y="3220"/>
                  <a:pt x="9522" y="3282"/>
                </a:cubicBezTo>
                <a:cubicBezTo>
                  <a:pt x="9476" y="3276"/>
                  <a:pt x="9426" y="3276"/>
                  <a:pt x="9373" y="3288"/>
                </a:cubicBezTo>
                <a:cubicBezTo>
                  <a:pt x="9167" y="3333"/>
                  <a:pt x="8966" y="3389"/>
                  <a:pt x="8763" y="3452"/>
                </a:cubicBezTo>
                <a:cubicBezTo>
                  <a:pt x="6860" y="3987"/>
                  <a:pt x="5221" y="5242"/>
                  <a:pt x="4211" y="6965"/>
                </a:cubicBezTo>
                <a:cubicBezTo>
                  <a:pt x="4129" y="7095"/>
                  <a:pt x="4049" y="7228"/>
                  <a:pt x="3975" y="7361"/>
                </a:cubicBezTo>
                <a:cubicBezTo>
                  <a:pt x="3953" y="7401"/>
                  <a:pt x="3944" y="7444"/>
                  <a:pt x="3936" y="7488"/>
                </a:cubicBezTo>
                <a:cubicBezTo>
                  <a:pt x="3711" y="7950"/>
                  <a:pt x="3525" y="8440"/>
                  <a:pt x="3392" y="8956"/>
                </a:cubicBezTo>
                <a:cubicBezTo>
                  <a:pt x="2436" y="12672"/>
                  <a:pt x="4612" y="16439"/>
                  <a:pt x="8081" y="17840"/>
                </a:cubicBezTo>
                <a:cubicBezTo>
                  <a:pt x="11284" y="19133"/>
                  <a:pt x="14920" y="17850"/>
                  <a:pt x="16905" y="15179"/>
                </a:cubicBezTo>
                <a:cubicBezTo>
                  <a:pt x="16962" y="15138"/>
                  <a:pt x="17007" y="15083"/>
                  <a:pt x="17032" y="15008"/>
                </a:cubicBezTo>
                <a:cubicBezTo>
                  <a:pt x="17219" y="14741"/>
                  <a:pt x="17390" y="14460"/>
                  <a:pt x="17543" y="14167"/>
                </a:cubicBezTo>
                <a:cubicBezTo>
                  <a:pt x="18094" y="13113"/>
                  <a:pt x="18342" y="11925"/>
                  <a:pt x="18362" y="10742"/>
                </a:cubicBezTo>
                <a:cubicBezTo>
                  <a:pt x="18299" y="7002"/>
                  <a:pt x="15532" y="3670"/>
                  <a:pt x="11748" y="3222"/>
                </a:cubicBezTo>
                <a:cubicBezTo>
                  <a:pt x="11369" y="3177"/>
                  <a:pt x="10993" y="3161"/>
                  <a:pt x="10621" y="3172"/>
                </a:cubicBezTo>
                <a:close/>
                <a:moveTo>
                  <a:pt x="10770" y="3947"/>
                </a:moveTo>
                <a:cubicBezTo>
                  <a:pt x="11407" y="3937"/>
                  <a:pt x="12024" y="4020"/>
                  <a:pt x="12606" y="4184"/>
                </a:cubicBezTo>
                <a:cubicBezTo>
                  <a:pt x="12310" y="4935"/>
                  <a:pt x="12420" y="5676"/>
                  <a:pt x="13117" y="6240"/>
                </a:cubicBezTo>
                <a:cubicBezTo>
                  <a:pt x="13417" y="6482"/>
                  <a:pt x="13748" y="6754"/>
                  <a:pt x="13892" y="7125"/>
                </a:cubicBezTo>
                <a:cubicBezTo>
                  <a:pt x="13999" y="7398"/>
                  <a:pt x="13798" y="7876"/>
                  <a:pt x="13799" y="8180"/>
                </a:cubicBezTo>
                <a:cubicBezTo>
                  <a:pt x="13800" y="8396"/>
                  <a:pt x="13920" y="8642"/>
                  <a:pt x="14057" y="8802"/>
                </a:cubicBezTo>
                <a:cubicBezTo>
                  <a:pt x="14443" y="9248"/>
                  <a:pt x="14202" y="9538"/>
                  <a:pt x="14035" y="9989"/>
                </a:cubicBezTo>
                <a:cubicBezTo>
                  <a:pt x="13860" y="10464"/>
                  <a:pt x="13741" y="10950"/>
                  <a:pt x="13997" y="11413"/>
                </a:cubicBezTo>
                <a:cubicBezTo>
                  <a:pt x="14317" y="11990"/>
                  <a:pt x="15548" y="11758"/>
                  <a:pt x="16042" y="11985"/>
                </a:cubicBezTo>
                <a:cubicBezTo>
                  <a:pt x="16429" y="12162"/>
                  <a:pt x="16297" y="13972"/>
                  <a:pt x="16267" y="14684"/>
                </a:cubicBezTo>
                <a:cubicBezTo>
                  <a:pt x="15038" y="16392"/>
                  <a:pt x="13047" y="17504"/>
                  <a:pt x="10770" y="17543"/>
                </a:cubicBezTo>
                <a:cubicBezTo>
                  <a:pt x="10708" y="17544"/>
                  <a:pt x="10650" y="17543"/>
                  <a:pt x="10588" y="17543"/>
                </a:cubicBezTo>
                <a:cubicBezTo>
                  <a:pt x="10584" y="17337"/>
                  <a:pt x="10580" y="17127"/>
                  <a:pt x="10583" y="16922"/>
                </a:cubicBezTo>
                <a:cubicBezTo>
                  <a:pt x="10590" y="16292"/>
                  <a:pt x="11077" y="16084"/>
                  <a:pt x="11490" y="15701"/>
                </a:cubicBezTo>
                <a:cubicBezTo>
                  <a:pt x="12045" y="15187"/>
                  <a:pt x="12898" y="14107"/>
                  <a:pt x="12826" y="13288"/>
                </a:cubicBezTo>
                <a:cubicBezTo>
                  <a:pt x="12766" y="12607"/>
                  <a:pt x="12054" y="12120"/>
                  <a:pt x="11561" y="11737"/>
                </a:cubicBezTo>
                <a:cubicBezTo>
                  <a:pt x="10907" y="11230"/>
                  <a:pt x="10181" y="10711"/>
                  <a:pt x="9406" y="10401"/>
                </a:cubicBezTo>
                <a:cubicBezTo>
                  <a:pt x="8884" y="10192"/>
                  <a:pt x="8341" y="10151"/>
                  <a:pt x="7796" y="10044"/>
                </a:cubicBezTo>
                <a:cubicBezTo>
                  <a:pt x="7699" y="10025"/>
                  <a:pt x="7514" y="9560"/>
                  <a:pt x="7499" y="9522"/>
                </a:cubicBezTo>
                <a:cubicBezTo>
                  <a:pt x="7338" y="9117"/>
                  <a:pt x="7402" y="9300"/>
                  <a:pt x="7763" y="9329"/>
                </a:cubicBezTo>
                <a:cubicBezTo>
                  <a:pt x="8678" y="9404"/>
                  <a:pt x="9068" y="8798"/>
                  <a:pt x="9412" y="8054"/>
                </a:cubicBezTo>
                <a:cubicBezTo>
                  <a:pt x="9726" y="7373"/>
                  <a:pt x="10040" y="6561"/>
                  <a:pt x="9934" y="5800"/>
                </a:cubicBezTo>
                <a:cubicBezTo>
                  <a:pt x="9881" y="5418"/>
                  <a:pt x="9195" y="5305"/>
                  <a:pt x="9401" y="4926"/>
                </a:cubicBezTo>
                <a:cubicBezTo>
                  <a:pt x="9552" y="4648"/>
                  <a:pt x="9670" y="4339"/>
                  <a:pt x="9775" y="4035"/>
                </a:cubicBezTo>
                <a:cubicBezTo>
                  <a:pt x="10102" y="3982"/>
                  <a:pt x="10433" y="3953"/>
                  <a:pt x="10770" y="3947"/>
                </a:cubicBezTo>
                <a:close/>
                <a:moveTo>
                  <a:pt x="8763" y="4288"/>
                </a:moveTo>
                <a:cubicBezTo>
                  <a:pt x="8551" y="4738"/>
                  <a:pt x="8380" y="5226"/>
                  <a:pt x="8664" y="5558"/>
                </a:cubicBezTo>
                <a:cubicBezTo>
                  <a:pt x="8762" y="5673"/>
                  <a:pt x="9128" y="5896"/>
                  <a:pt x="9170" y="6014"/>
                </a:cubicBezTo>
                <a:cubicBezTo>
                  <a:pt x="9231" y="6189"/>
                  <a:pt x="9118" y="6481"/>
                  <a:pt x="9077" y="6652"/>
                </a:cubicBezTo>
                <a:cubicBezTo>
                  <a:pt x="8964" y="7114"/>
                  <a:pt x="8782" y="7558"/>
                  <a:pt x="8571" y="7982"/>
                </a:cubicBezTo>
                <a:cubicBezTo>
                  <a:pt x="8302" y="8523"/>
                  <a:pt x="7949" y="8541"/>
                  <a:pt x="7389" y="8510"/>
                </a:cubicBezTo>
                <a:cubicBezTo>
                  <a:pt x="7092" y="8494"/>
                  <a:pt x="6874" y="8635"/>
                  <a:pt x="6718" y="8873"/>
                </a:cubicBezTo>
                <a:cubicBezTo>
                  <a:pt x="6390" y="9376"/>
                  <a:pt x="6951" y="10567"/>
                  <a:pt x="7471" y="10764"/>
                </a:cubicBezTo>
                <a:cubicBezTo>
                  <a:pt x="7984" y="10959"/>
                  <a:pt x="8574" y="10959"/>
                  <a:pt x="9104" y="11127"/>
                </a:cubicBezTo>
                <a:cubicBezTo>
                  <a:pt x="9447" y="11236"/>
                  <a:pt x="9775" y="11478"/>
                  <a:pt x="10077" y="11666"/>
                </a:cubicBezTo>
                <a:cubicBezTo>
                  <a:pt x="10435" y="11888"/>
                  <a:pt x="12104" y="12809"/>
                  <a:pt x="12029" y="13332"/>
                </a:cubicBezTo>
                <a:cubicBezTo>
                  <a:pt x="11950" y="13876"/>
                  <a:pt x="11541" y="14451"/>
                  <a:pt x="11204" y="14865"/>
                </a:cubicBezTo>
                <a:cubicBezTo>
                  <a:pt x="10905" y="15233"/>
                  <a:pt x="10457" y="15421"/>
                  <a:pt x="10171" y="15806"/>
                </a:cubicBezTo>
                <a:cubicBezTo>
                  <a:pt x="9797" y="16308"/>
                  <a:pt x="9768" y="16864"/>
                  <a:pt x="9786" y="17449"/>
                </a:cubicBezTo>
                <a:cubicBezTo>
                  <a:pt x="9555" y="17412"/>
                  <a:pt x="9326" y="17373"/>
                  <a:pt x="9099" y="17323"/>
                </a:cubicBezTo>
                <a:cubicBezTo>
                  <a:pt x="9210" y="16631"/>
                  <a:pt x="9334" y="15859"/>
                  <a:pt x="9153" y="15212"/>
                </a:cubicBezTo>
                <a:cubicBezTo>
                  <a:pt x="9002" y="14668"/>
                  <a:pt x="8543" y="14152"/>
                  <a:pt x="8235" y="13689"/>
                </a:cubicBezTo>
                <a:cubicBezTo>
                  <a:pt x="7869" y="13138"/>
                  <a:pt x="8182" y="12481"/>
                  <a:pt x="8037" y="11858"/>
                </a:cubicBezTo>
                <a:cubicBezTo>
                  <a:pt x="7931" y="11401"/>
                  <a:pt x="7465" y="11081"/>
                  <a:pt x="7081" y="10874"/>
                </a:cubicBezTo>
                <a:cubicBezTo>
                  <a:pt x="6803" y="10724"/>
                  <a:pt x="6479" y="10674"/>
                  <a:pt x="6190" y="10550"/>
                </a:cubicBezTo>
                <a:cubicBezTo>
                  <a:pt x="5792" y="10378"/>
                  <a:pt x="5639" y="9848"/>
                  <a:pt x="5498" y="9472"/>
                </a:cubicBezTo>
                <a:cubicBezTo>
                  <a:pt x="5185" y="8639"/>
                  <a:pt x="5524" y="7800"/>
                  <a:pt x="4893" y="7372"/>
                </a:cubicBezTo>
                <a:cubicBezTo>
                  <a:pt x="5793" y="5968"/>
                  <a:pt x="7195" y="4847"/>
                  <a:pt x="8763" y="4288"/>
                </a:cubicBezTo>
                <a:close/>
                <a:moveTo>
                  <a:pt x="13348" y="4448"/>
                </a:moveTo>
                <a:cubicBezTo>
                  <a:pt x="15803" y="5479"/>
                  <a:pt x="17524" y="7978"/>
                  <a:pt x="17570" y="10742"/>
                </a:cubicBezTo>
                <a:cubicBezTo>
                  <a:pt x="17555" y="11647"/>
                  <a:pt x="17367" y="12508"/>
                  <a:pt x="17043" y="13293"/>
                </a:cubicBezTo>
                <a:cubicBezTo>
                  <a:pt x="17042" y="12979"/>
                  <a:pt x="17041" y="12666"/>
                  <a:pt x="17054" y="12353"/>
                </a:cubicBezTo>
                <a:cubicBezTo>
                  <a:pt x="17072" y="11873"/>
                  <a:pt x="16822" y="11545"/>
                  <a:pt x="16438" y="11298"/>
                </a:cubicBezTo>
                <a:cubicBezTo>
                  <a:pt x="15954" y="10986"/>
                  <a:pt x="14501" y="11194"/>
                  <a:pt x="14723" y="10407"/>
                </a:cubicBezTo>
                <a:cubicBezTo>
                  <a:pt x="14860" y="9918"/>
                  <a:pt x="15337" y="9468"/>
                  <a:pt x="15107" y="8928"/>
                </a:cubicBezTo>
                <a:cubicBezTo>
                  <a:pt x="14977" y="8623"/>
                  <a:pt x="14555" y="8297"/>
                  <a:pt x="14607" y="7944"/>
                </a:cubicBezTo>
                <a:cubicBezTo>
                  <a:pt x="14648" y="7666"/>
                  <a:pt x="14740" y="7381"/>
                  <a:pt x="14690" y="7097"/>
                </a:cubicBezTo>
                <a:cubicBezTo>
                  <a:pt x="14580" y="6477"/>
                  <a:pt x="14135" y="6072"/>
                  <a:pt x="13672" y="5679"/>
                </a:cubicBezTo>
                <a:cubicBezTo>
                  <a:pt x="13219" y="5293"/>
                  <a:pt x="13161" y="4900"/>
                  <a:pt x="13348" y="4448"/>
                </a:cubicBezTo>
                <a:close/>
                <a:moveTo>
                  <a:pt x="4519" y="8048"/>
                </a:moveTo>
                <a:cubicBezTo>
                  <a:pt x="4614" y="8356"/>
                  <a:pt x="4590" y="8749"/>
                  <a:pt x="4623" y="9066"/>
                </a:cubicBezTo>
                <a:cubicBezTo>
                  <a:pt x="4669" y="9501"/>
                  <a:pt x="4804" y="9862"/>
                  <a:pt x="4981" y="10258"/>
                </a:cubicBezTo>
                <a:cubicBezTo>
                  <a:pt x="5205" y="10762"/>
                  <a:pt x="5451" y="11086"/>
                  <a:pt x="5965" y="11309"/>
                </a:cubicBezTo>
                <a:cubicBezTo>
                  <a:pt x="6517" y="11547"/>
                  <a:pt x="7268" y="11615"/>
                  <a:pt x="7317" y="12364"/>
                </a:cubicBezTo>
                <a:cubicBezTo>
                  <a:pt x="7348" y="12826"/>
                  <a:pt x="7153" y="13275"/>
                  <a:pt x="7350" y="13722"/>
                </a:cubicBezTo>
                <a:cubicBezTo>
                  <a:pt x="7552" y="14180"/>
                  <a:pt x="7888" y="14586"/>
                  <a:pt x="8153" y="15008"/>
                </a:cubicBezTo>
                <a:cubicBezTo>
                  <a:pt x="8539" y="15623"/>
                  <a:pt x="8445" y="16389"/>
                  <a:pt x="8334" y="17103"/>
                </a:cubicBezTo>
                <a:cubicBezTo>
                  <a:pt x="5802" y="16110"/>
                  <a:pt x="4022" y="13560"/>
                  <a:pt x="3975" y="10742"/>
                </a:cubicBezTo>
                <a:cubicBezTo>
                  <a:pt x="3959" y="9782"/>
                  <a:pt x="4154" y="8872"/>
                  <a:pt x="4519" y="8048"/>
                </a:cubicBezTo>
                <a:close/>
              </a:path>
            </a:pathLst>
          </a:custGeom>
          <a:solidFill>
            <a:srgbClr val="4BA8DF"/>
          </a:solidFill>
          <a:ln w="12700">
            <a:solidFill>
              <a:srgbClr val="009FE3"/>
            </a:solidFill>
            <a:miter lim="400000"/>
          </a:ln>
        </p:spPr>
        <p:txBody>
          <a:bodyPr lIns="19047" tIns="19047" rIns="19047" bIns="19047" anchor="ctr"/>
          <a:lstStyle/>
          <a:p>
            <a:pPr algn="ctr" defTabSz="228550" eaLnBrk="0" fontAlgn="base" hangingPunct="0">
              <a:lnSpc>
                <a:spcPct val="95000"/>
              </a:lnSpc>
              <a:spcBef>
                <a:spcPct val="0"/>
              </a:spcBef>
              <a:spcAft>
                <a:spcPct val="0"/>
              </a:spcAft>
              <a:buClr>
                <a:srgbClr val="737373"/>
              </a:buClr>
              <a:buSzPct val="700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467">
              <a:solidFill>
                <a:srgbClr val="FFFFFF"/>
              </a:solidFill>
              <a:effectLst>
                <a:outerShdw blurRad="38100" dist="12700" dir="5400000" rotWithShape="0">
                  <a:srgbClr val="000000">
                    <a:alpha val="50000"/>
                  </a:srgbClr>
                </a:outerShdw>
              </a:effectLst>
              <a:latin typeface="Gill Sans"/>
              <a:sym typeface="Gill Sans"/>
            </a:endParaRPr>
          </a:p>
        </p:txBody>
      </p:sp>
      <p:sp>
        <p:nvSpPr>
          <p:cNvPr id="12" name="Shape 335"/>
          <p:cNvSpPr/>
          <p:nvPr/>
        </p:nvSpPr>
        <p:spPr>
          <a:xfrm>
            <a:off x="7443115" y="1633514"/>
            <a:ext cx="4179392" cy="29238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1219170" eaLnBrk="0" fontAlgn="base" hangingPunct="0">
              <a:lnSpc>
                <a:spcPct val="95000"/>
              </a:lnSpc>
              <a:spcBef>
                <a:spcPct val="0"/>
              </a:spcBef>
              <a:spcAft>
                <a:spcPct val="0"/>
              </a:spcAft>
              <a:buClr>
                <a:srgbClr val="737373"/>
              </a:buClr>
              <a:buSzPct val="70000"/>
              <a:defRPr sz="1800" b="0" cap="none">
                <a:solidFill>
                  <a:srgbClr val="000000"/>
                </a:solidFill>
              </a:defRPr>
            </a:pPr>
            <a:r>
              <a:rPr lang="en-US" sz="2000" b="0" cap="none" dirty="0">
                <a:solidFill>
                  <a:srgbClr val="727272"/>
                </a:solidFill>
              </a:rPr>
              <a:t>contact@pmoneanalytics.com</a:t>
            </a:r>
            <a:endParaRPr sz="2000" b="0" cap="none" dirty="0">
              <a:solidFill>
                <a:srgbClr val="727272"/>
              </a:solidFill>
            </a:endParaRPr>
          </a:p>
        </p:txBody>
      </p:sp>
      <p:sp>
        <p:nvSpPr>
          <p:cNvPr id="13" name="Shape 335"/>
          <p:cNvSpPr/>
          <p:nvPr/>
        </p:nvSpPr>
        <p:spPr>
          <a:xfrm>
            <a:off x="7443113" y="2914173"/>
            <a:ext cx="4456119" cy="29238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1219170" eaLnBrk="0" fontAlgn="base" hangingPunct="0">
              <a:lnSpc>
                <a:spcPct val="95000"/>
              </a:lnSpc>
              <a:spcBef>
                <a:spcPct val="0"/>
              </a:spcBef>
              <a:spcAft>
                <a:spcPct val="0"/>
              </a:spcAft>
              <a:buClr>
                <a:srgbClr val="737373"/>
              </a:buClr>
              <a:buSzPct val="70000"/>
              <a:defRPr sz="1800" b="0" cap="none">
                <a:solidFill>
                  <a:srgbClr val="000000"/>
                </a:solidFill>
              </a:defRPr>
            </a:pPr>
            <a:r>
              <a:rPr lang="en-US" sz="2000" b="0" cap="none" dirty="0">
                <a:solidFill>
                  <a:srgbClr val="727272"/>
                </a:solidFill>
              </a:rPr>
              <a:t>www.pmoneanalytics.com</a:t>
            </a:r>
          </a:p>
        </p:txBody>
      </p:sp>
      <p:pic>
        <p:nvPicPr>
          <p:cNvPr id="2" name="Picture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56520" y="3917432"/>
            <a:ext cx="759600" cy="759345"/>
          </a:xfrm>
          <a:prstGeom prst="rect">
            <a:avLst/>
          </a:prstGeom>
        </p:spPr>
      </p:pic>
      <p:pic>
        <p:nvPicPr>
          <p:cNvPr id="3" name="Picture 2"/>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568721" y="5178452"/>
            <a:ext cx="504464" cy="431928"/>
          </a:xfrm>
          <a:prstGeom prst="rect">
            <a:avLst/>
          </a:prstGeom>
        </p:spPr>
      </p:pic>
      <p:sp>
        <p:nvSpPr>
          <p:cNvPr id="18" name="Shape 335"/>
          <p:cNvSpPr/>
          <p:nvPr/>
        </p:nvSpPr>
        <p:spPr>
          <a:xfrm>
            <a:off x="7443113" y="4101433"/>
            <a:ext cx="4179392" cy="29238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1219170" eaLnBrk="0" fontAlgn="base" hangingPunct="0">
              <a:lnSpc>
                <a:spcPct val="95000"/>
              </a:lnSpc>
              <a:spcBef>
                <a:spcPct val="0"/>
              </a:spcBef>
              <a:spcAft>
                <a:spcPct val="0"/>
              </a:spcAft>
              <a:buClr>
                <a:srgbClr val="737373"/>
              </a:buClr>
              <a:buSzPct val="70000"/>
              <a:defRPr sz="1800" b="0" cap="none">
                <a:solidFill>
                  <a:srgbClr val="000000"/>
                </a:solidFill>
              </a:defRPr>
            </a:pPr>
            <a:r>
              <a:rPr lang="en-US" sz="2000" b="0" cap="none" dirty="0">
                <a:solidFill>
                  <a:srgbClr val="727272"/>
                </a:solidFill>
              </a:rPr>
              <a:t>@</a:t>
            </a:r>
            <a:r>
              <a:rPr lang="en-US" sz="2000" b="0" cap="none" dirty="0" err="1">
                <a:solidFill>
                  <a:srgbClr val="727272"/>
                </a:solidFill>
              </a:rPr>
              <a:t>pmOneAnalytics</a:t>
            </a:r>
            <a:endParaRPr lang="en-US" sz="2000" b="0" cap="none" dirty="0">
              <a:solidFill>
                <a:srgbClr val="727272"/>
              </a:solidFill>
            </a:endParaRPr>
          </a:p>
        </p:txBody>
      </p:sp>
      <p:sp>
        <p:nvSpPr>
          <p:cNvPr id="19" name="Shape 335"/>
          <p:cNvSpPr/>
          <p:nvPr/>
        </p:nvSpPr>
        <p:spPr>
          <a:xfrm>
            <a:off x="7443112" y="5288625"/>
            <a:ext cx="4588467" cy="292388"/>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1219170" eaLnBrk="0" fontAlgn="base" hangingPunct="0">
              <a:lnSpc>
                <a:spcPct val="95000"/>
              </a:lnSpc>
              <a:spcBef>
                <a:spcPct val="0"/>
              </a:spcBef>
              <a:spcAft>
                <a:spcPct val="0"/>
              </a:spcAft>
              <a:buClr>
                <a:srgbClr val="737373"/>
              </a:buClr>
              <a:buSzPct val="70000"/>
            </a:pPr>
            <a:r>
              <a:rPr lang="en-US" sz="2000" cap="all" dirty="0">
                <a:solidFill>
                  <a:srgbClr val="727272"/>
                </a:solidFill>
                <a:latin typeface="Source Sans Pro Semibold"/>
                <a:ea typeface="Source Sans Pro Semibold"/>
                <a:cs typeface="Source Sans Pro Semibold"/>
              </a:rPr>
              <a:t>www.facebook.com/pmoneanalytics</a:t>
            </a:r>
          </a:p>
        </p:txBody>
      </p:sp>
      <p:sp>
        <p:nvSpPr>
          <p:cNvPr id="16" name="Shape 598"/>
          <p:cNvSpPr/>
          <p:nvPr/>
        </p:nvSpPr>
        <p:spPr>
          <a:xfrm>
            <a:off x="14720" y="1156"/>
            <a:ext cx="6120000" cy="6855691"/>
          </a:xfrm>
          <a:prstGeom prst="rect">
            <a:avLst/>
          </a:prstGeom>
          <a:solidFill>
            <a:srgbClr val="009FE3"/>
          </a:solidFill>
          <a:ln w="12700">
            <a:miter lim="400000"/>
          </a:ln>
        </p:spPr>
        <p:txBody>
          <a:bodyPr lIns="0" tIns="0" rIns="0" bIns="0" anchor="ctr"/>
          <a:lstStyle/>
          <a:p>
            <a:pPr algn="ctr" defTabSz="1219170" eaLnBrk="0" fontAlgn="base" hangingPunct="0">
              <a:lnSpc>
                <a:spcPct val="95000"/>
              </a:lnSpc>
              <a:spcBef>
                <a:spcPct val="0"/>
              </a:spcBef>
              <a:spcAft>
                <a:spcPct val="0"/>
              </a:spcAft>
              <a:buClr>
                <a:srgbClr val="737373"/>
              </a:buClr>
              <a:buSzPct val="70000"/>
              <a:defRPr sz="3200">
                <a:solidFill>
                  <a:srgbClr val="4BA8DF"/>
                </a:solidFill>
              </a:defRPr>
            </a:pPr>
            <a:endParaRPr sz="1600">
              <a:solidFill>
                <a:srgbClr val="4BA8DF"/>
              </a:solidFill>
              <a:latin typeface="TUIType" pitchFamily="34" charset="0"/>
            </a:endParaRPr>
          </a:p>
        </p:txBody>
      </p:sp>
      <p:sp>
        <p:nvSpPr>
          <p:cNvPr id="17" name="Title 2"/>
          <p:cNvSpPr txBox="1">
            <a:spLocks/>
          </p:cNvSpPr>
          <p:nvPr/>
        </p:nvSpPr>
        <p:spPr>
          <a:xfrm>
            <a:off x="978546" y="3036400"/>
            <a:ext cx="3518041" cy="520952"/>
          </a:xfrm>
          <a:prstGeom prst="rect">
            <a:avLst/>
          </a:prstGeom>
        </p:spPr>
        <p:txBody>
          <a:bodyPr vert="horz" lIns="0" tIns="0" rIns="0" bIns="0" rtlCol="0" anchor="ctr" anchorCtr="0">
            <a:noAutofit/>
          </a:bodyPr>
          <a:lstStyle>
            <a:lvl1pPr algn="l" defTabSz="1828800" rtl="0" eaLnBrk="1" latinLnBrk="0" hangingPunct="1">
              <a:lnSpc>
                <a:spcPts val="5400"/>
              </a:lnSpc>
              <a:spcBef>
                <a:spcPct val="0"/>
              </a:spcBef>
              <a:buNone/>
              <a:defRPr sz="5400" b="0" kern="1200" cap="none" baseline="0">
                <a:solidFill>
                  <a:schemeClr val="tx1"/>
                </a:solidFill>
                <a:latin typeface="+mj-lt"/>
                <a:ea typeface="+mj-ea"/>
                <a:cs typeface="+mj-cs"/>
              </a:defRPr>
            </a:lvl1pPr>
          </a:lstStyle>
          <a:p>
            <a:pPr algn="ctr" defTabSz="2438339" fontAlgn="base">
              <a:lnSpc>
                <a:spcPct val="100000"/>
              </a:lnSpc>
              <a:spcAft>
                <a:spcPct val="0"/>
              </a:spcAft>
              <a:buClr>
                <a:srgbClr val="737373"/>
              </a:buClr>
              <a:buSzPct val="70000"/>
            </a:pPr>
            <a:r>
              <a:rPr lang="de-AT" sz="3600" dirty="0">
                <a:solidFill>
                  <a:srgbClr val="FFFFFF"/>
                </a:solidFill>
                <a:latin typeface="Source Sans Pro Semibold" panose="020B0603030403020204" pitchFamily="34" charset="0"/>
              </a:rPr>
              <a:t>Get in contact</a:t>
            </a:r>
            <a:endParaRPr lang="en-US" sz="3600" dirty="0">
              <a:solidFill>
                <a:srgbClr val="FFFFFF"/>
              </a:solidFill>
              <a:latin typeface="Source Sans Pro Semibold" panose="020B0603030403020204" pitchFamily="34" charset="0"/>
            </a:endParaRPr>
          </a:p>
        </p:txBody>
      </p:sp>
    </p:spTree>
    <p:extLst>
      <p:ext uri="{BB962C8B-B14F-4D97-AF65-F5344CB8AC3E}">
        <p14:creationId xmlns:p14="http://schemas.microsoft.com/office/powerpoint/2010/main" val="220619170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1EBCB6"/>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21374" y="3656614"/>
            <a:ext cx="4030129" cy="2966959"/>
          </a:xfrm>
          <a:prstGeom prst="rect">
            <a:avLst/>
          </a:prstGeom>
        </p:spPr>
      </p:pic>
      <p:pic>
        <p:nvPicPr>
          <p:cNvPr id="3" name="Picture 2"/>
          <p:cNvPicPr>
            <a:picLocks noChangeAspect="1"/>
          </p:cNvPicPr>
          <p:nvPr/>
        </p:nvPicPr>
        <p:blipFill>
          <a:blip r:embed="rId4"/>
          <a:stretch>
            <a:fillRect/>
          </a:stretch>
        </p:blipFill>
        <p:spPr>
          <a:xfrm>
            <a:off x="3432846" y="221408"/>
            <a:ext cx="4924425" cy="1233072"/>
          </a:xfrm>
          <a:prstGeom prst="rect">
            <a:avLst/>
          </a:prstGeom>
        </p:spPr>
      </p:pic>
      <p:sp>
        <p:nvSpPr>
          <p:cNvPr id="4" name="TextBox 3"/>
          <p:cNvSpPr txBox="1"/>
          <p:nvPr/>
        </p:nvSpPr>
        <p:spPr>
          <a:xfrm>
            <a:off x="5434937" y="3998420"/>
            <a:ext cx="5287108" cy="130342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3" tIns="35713" rIns="35713" bIns="35713" numCol="1" spcCol="30232" rtlCol="0" anchor="ctr">
            <a:spAutoFit/>
          </a:bodyPr>
          <a:lstStyle/>
          <a:p>
            <a:pPr algn="ctr" defTabSz="292069" latinLnBrk="1" hangingPunct="0">
              <a:defRPr/>
            </a:pPr>
            <a:r>
              <a:rPr lang="en-US" sz="2667" kern="0" dirty="0">
                <a:solidFill>
                  <a:srgbClr val="FFFFFF"/>
                </a:solidFill>
                <a:latin typeface="Source Sans Pro" panose="020B0503030403020204" pitchFamily="34" charset="0"/>
                <a:sym typeface="Helvetica Light"/>
              </a:rPr>
              <a:t>Unlock the </a:t>
            </a:r>
            <a:r>
              <a:rPr lang="en-US" sz="2667" b="1" kern="0" dirty="0">
                <a:solidFill>
                  <a:srgbClr val="FFFFFF"/>
                </a:solidFill>
                <a:latin typeface="Source Sans Pro" panose="020B0503030403020204" pitchFamily="34" charset="0"/>
                <a:sym typeface="Helvetica Light"/>
              </a:rPr>
              <a:t>secret</a:t>
            </a:r>
            <a:r>
              <a:rPr lang="en-US" sz="2667" kern="0" dirty="0">
                <a:solidFill>
                  <a:srgbClr val="FFFFFF"/>
                </a:solidFill>
                <a:latin typeface="Source Sans Pro" panose="020B0503030403020204" pitchFamily="34" charset="0"/>
                <a:sym typeface="Helvetica Light"/>
              </a:rPr>
              <a:t> to </a:t>
            </a:r>
            <a:r>
              <a:rPr lang="en-US" sz="2667" b="1" kern="0" dirty="0">
                <a:solidFill>
                  <a:srgbClr val="FFFFFF"/>
                </a:solidFill>
                <a:latin typeface="Source Sans Pro" panose="020B0503030403020204" pitchFamily="34" charset="0"/>
                <a:sym typeface="Helvetica Light"/>
              </a:rPr>
              <a:t>automatized</a:t>
            </a:r>
            <a:r>
              <a:rPr lang="en-US" sz="2667" kern="0" dirty="0">
                <a:solidFill>
                  <a:srgbClr val="FFFFFF"/>
                </a:solidFill>
                <a:latin typeface="Source Sans Pro" panose="020B0503030403020204" pitchFamily="34" charset="0"/>
                <a:sym typeface="Helvetica Light"/>
              </a:rPr>
              <a:t>, </a:t>
            </a:r>
          </a:p>
          <a:p>
            <a:pPr algn="ctr" defTabSz="292069" latinLnBrk="1" hangingPunct="0">
              <a:defRPr/>
            </a:pPr>
            <a:r>
              <a:rPr lang="en-US" sz="2667" kern="0" dirty="0">
                <a:solidFill>
                  <a:srgbClr val="FFFFFF"/>
                </a:solidFill>
                <a:latin typeface="Source Sans Pro" panose="020B0503030403020204" pitchFamily="34" charset="0"/>
                <a:sym typeface="Helvetica Light"/>
              </a:rPr>
              <a:t>high </a:t>
            </a:r>
            <a:r>
              <a:rPr lang="en-US" sz="2667" b="1" kern="0" dirty="0">
                <a:solidFill>
                  <a:srgbClr val="FFFFFF"/>
                </a:solidFill>
                <a:latin typeface="Source Sans Pro" panose="020B0503030403020204" pitchFamily="34" charset="0"/>
                <a:sym typeface="Helvetica Light"/>
              </a:rPr>
              <a:t>performing</a:t>
            </a:r>
            <a:r>
              <a:rPr lang="en-US" sz="2667" kern="0" dirty="0">
                <a:solidFill>
                  <a:srgbClr val="FFFFFF"/>
                </a:solidFill>
                <a:latin typeface="Source Sans Pro" panose="020B0503030403020204" pitchFamily="34" charset="0"/>
                <a:sym typeface="Helvetica Light"/>
              </a:rPr>
              <a:t> </a:t>
            </a:r>
          </a:p>
          <a:p>
            <a:pPr algn="ctr" defTabSz="292069" latinLnBrk="1" hangingPunct="0">
              <a:defRPr/>
            </a:pPr>
            <a:r>
              <a:rPr lang="en-US" sz="2667" b="1" kern="0" dirty="0">
                <a:solidFill>
                  <a:srgbClr val="FFFFFF"/>
                </a:solidFill>
                <a:latin typeface="Source Sans Pro" panose="020B0503030403020204" pitchFamily="34" charset="0"/>
                <a:sym typeface="Helvetica Light"/>
              </a:rPr>
              <a:t>marketing</a:t>
            </a:r>
            <a:r>
              <a:rPr lang="en-US" sz="2667" kern="0" dirty="0">
                <a:solidFill>
                  <a:srgbClr val="FFFFFF"/>
                </a:solidFill>
                <a:latin typeface="Source Sans Pro" panose="020B0503030403020204" pitchFamily="34" charset="0"/>
                <a:sym typeface="Helvetica Light"/>
              </a:rPr>
              <a:t> campaigns.</a:t>
            </a:r>
            <a:endParaRPr lang="de-DE" sz="2667" kern="0" dirty="0">
              <a:solidFill>
                <a:srgbClr val="FFFFFF"/>
              </a:solidFill>
              <a:latin typeface="Source Sans Pro" panose="020B0503030403020204" pitchFamily="34" charset="0"/>
              <a:sym typeface="Helvetica Light"/>
            </a:endParaRPr>
          </a:p>
        </p:txBody>
      </p:sp>
      <p:sp>
        <p:nvSpPr>
          <p:cNvPr id="6" name="TextBox 6"/>
          <p:cNvSpPr txBox="1"/>
          <p:nvPr/>
        </p:nvSpPr>
        <p:spPr>
          <a:xfrm>
            <a:off x="1021374" y="2287758"/>
            <a:ext cx="10335905" cy="1160719"/>
          </a:xfrm>
          <a:prstGeom prst="rect">
            <a:avLst/>
          </a:prstGeom>
          <a:noFill/>
          <a:ln>
            <a:noFill/>
          </a:ln>
        </p:spPr>
        <p:txBody>
          <a:bodyPr wrap="square" lIns="68571" tIns="68571" rIns="68571" bIns="68571" rtlCol="0">
            <a:noAutofit/>
          </a:bodyPr>
          <a:lstStyle/>
          <a:p>
            <a:pPr defTabSz="457150"/>
            <a:r>
              <a:rPr lang="en-US" sz="1600" kern="0" dirty="0" err="1">
                <a:solidFill>
                  <a:srgbClr val="FFFFFF"/>
                </a:solidFill>
                <a:latin typeface="Source Sans Pro Light" panose="020B0403030403020204" pitchFamily="34" charset="0"/>
              </a:rPr>
              <a:t>Wundermailing</a:t>
            </a:r>
            <a:r>
              <a:rPr lang="en-US" sz="1600" kern="0" dirty="0">
                <a:solidFill>
                  <a:srgbClr val="FFFFFF"/>
                </a:solidFill>
                <a:latin typeface="Source Sans Pro Light" panose="020B0403030403020204" pitchFamily="34" charset="0"/>
              </a:rPr>
              <a:t> is a SaaS that designs high-performing marketing campaigns using data science. The intelligent algorithm behind the service applies machine learning models to historical behavior, preferences, and interaction data to automate the optimal messaging strategy, customer journeys, and customer segments, ultimately driving performance while minimizing costs.</a:t>
            </a:r>
          </a:p>
        </p:txBody>
      </p:sp>
      <p:sp>
        <p:nvSpPr>
          <p:cNvPr id="7" name="Rectangle 6"/>
          <p:cNvSpPr/>
          <p:nvPr/>
        </p:nvSpPr>
        <p:spPr>
          <a:xfrm>
            <a:off x="2827551" y="1571962"/>
            <a:ext cx="6086414" cy="508122"/>
          </a:xfrm>
          <a:prstGeom prst="rect">
            <a:avLst/>
          </a:prstGeom>
        </p:spPr>
        <p:txBody>
          <a:bodyPr wrap="none" lIns="96744" tIns="48372" rIns="96744" bIns="48372">
            <a:spAutoFit/>
          </a:bodyPr>
          <a:lstStyle/>
          <a:p>
            <a:pPr defTabSz="457150"/>
            <a:r>
              <a:rPr lang="en-US" sz="2667" kern="0" dirty="0">
                <a:solidFill>
                  <a:srgbClr val="FFFFFF"/>
                </a:solidFill>
                <a:latin typeface="Source Sans Pro Light" panose="020B0403030403020204" pitchFamily="34" charset="0"/>
              </a:rPr>
              <a:t>We make mailing systems more intelligent.</a:t>
            </a:r>
          </a:p>
        </p:txBody>
      </p:sp>
      <p:sp>
        <p:nvSpPr>
          <p:cNvPr id="9" name="TextBox 8"/>
          <p:cNvSpPr txBox="1"/>
          <p:nvPr/>
        </p:nvSpPr>
        <p:spPr>
          <a:xfrm>
            <a:off x="5434937" y="5716566"/>
            <a:ext cx="5287108" cy="48255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3" tIns="35713" rIns="35713" bIns="35713" numCol="1" spcCol="30232" rtlCol="0" anchor="ctr">
            <a:spAutoFit/>
          </a:bodyPr>
          <a:lstStyle/>
          <a:p>
            <a:pPr algn="ctr" defTabSz="292069" latinLnBrk="1" hangingPunct="0">
              <a:defRPr/>
            </a:pPr>
            <a:r>
              <a:rPr lang="en-US" sz="2667" kern="0" dirty="0">
                <a:solidFill>
                  <a:srgbClr val="FFFFFF"/>
                </a:solidFill>
                <a:latin typeface="Source Sans Pro" panose="020B0503030403020204" pitchFamily="34" charset="0"/>
                <a:sym typeface="Helvetica Light"/>
              </a:rPr>
              <a:t>www.wundermailing.com </a:t>
            </a:r>
            <a:endParaRPr lang="de-DE" sz="2667" kern="0" dirty="0">
              <a:solidFill>
                <a:srgbClr val="FFFFFF"/>
              </a:solidFill>
              <a:latin typeface="Source Sans Pro" panose="020B0503030403020204" pitchFamily="34" charset="0"/>
              <a:sym typeface="Helvetica Light"/>
            </a:endParaRPr>
          </a:p>
        </p:txBody>
      </p:sp>
    </p:spTree>
    <p:extLst>
      <p:ext uri="{BB962C8B-B14F-4D97-AF65-F5344CB8AC3E}">
        <p14:creationId xmlns:p14="http://schemas.microsoft.com/office/powerpoint/2010/main" val="1656940583"/>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64112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p:nvPr/>
        </p:nvSpPr>
        <p:spPr>
          <a:xfrm>
            <a:off x="-1" y="403225"/>
            <a:ext cx="603276" cy="356593"/>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rgbClr val="4BA8DF"/>
              </a:solidFill>
              <a:latin typeface="Helvetica Light"/>
              <a:sym typeface="Helvetica Light"/>
            </a:endParaRPr>
          </a:p>
        </p:txBody>
      </p:sp>
      <p:sp>
        <p:nvSpPr>
          <p:cNvPr id="324" name="Shape 324"/>
          <p:cNvSpPr/>
          <p:nvPr/>
        </p:nvSpPr>
        <p:spPr>
          <a:xfrm>
            <a:off x="700720" y="266495"/>
            <a:ext cx="11358176" cy="6309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defTabSz="292100">
              <a:defRPr sz="1800"/>
            </a:pPr>
            <a:r>
              <a:rPr sz="4100" kern="0" dirty="0">
                <a:solidFill>
                  <a:srgbClr val="333333"/>
                </a:solidFill>
                <a:latin typeface="Source Sans Pro Light"/>
                <a:ea typeface="Source Sans Pro Light"/>
                <a:cs typeface="Source Sans Pro Light"/>
                <a:sym typeface="Source Sans Pro Light"/>
              </a:rPr>
              <a:t>Our </a:t>
            </a:r>
            <a:r>
              <a:rPr sz="4100" b="1" kern="0" dirty="0">
                <a:solidFill>
                  <a:srgbClr val="4BA8DF"/>
                </a:solidFill>
                <a:latin typeface="Source Sans Pro Semibold"/>
                <a:ea typeface="Source Sans Pro Semibold"/>
                <a:cs typeface="Source Sans Pro Semibold"/>
                <a:sym typeface="Source Sans Pro Semibold"/>
              </a:rPr>
              <a:t>services</a:t>
            </a:r>
          </a:p>
        </p:txBody>
      </p:sp>
      <p:sp>
        <p:nvSpPr>
          <p:cNvPr id="325" name="Shape 325"/>
          <p:cNvSpPr/>
          <p:nvPr/>
        </p:nvSpPr>
        <p:spPr>
          <a:xfrm>
            <a:off x="11605369" y="6460133"/>
            <a:ext cx="605706" cy="243285"/>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rgbClr val="4BA8DF"/>
              </a:solidFill>
              <a:latin typeface="Helvetica Light"/>
              <a:sym typeface="Helvetica Light"/>
            </a:endParaRPr>
          </a:p>
        </p:txBody>
      </p:sp>
      <p:sp>
        <p:nvSpPr>
          <p:cNvPr id="328" name="Shape 328"/>
          <p:cNvSpPr/>
          <p:nvPr/>
        </p:nvSpPr>
        <p:spPr>
          <a:xfrm>
            <a:off x="3624154" y="1988187"/>
            <a:ext cx="2826000" cy="0"/>
          </a:xfrm>
          <a:prstGeom prst="line">
            <a:avLst/>
          </a:prstGeom>
          <a:ln w="12700">
            <a:solidFill>
              <a:srgbClr val="CBCBCB"/>
            </a:solidFill>
            <a:miter lim="400000"/>
          </a:ln>
        </p:spPr>
        <p:txBody>
          <a:bodyPr lIns="0" tIns="0" rIns="0" bIns="0" anchor="ctr"/>
          <a:lstStyle/>
          <a:p>
            <a:pPr algn="ctr" defTabSz="292100">
              <a:defRPr sz="3200"/>
            </a:pPr>
            <a:endParaRPr sz="1600" kern="0">
              <a:solidFill>
                <a:sysClr val="windowText" lastClr="000000"/>
              </a:solidFill>
              <a:latin typeface="Helvetica Light"/>
              <a:sym typeface="Helvetica Light"/>
            </a:endParaRPr>
          </a:p>
        </p:txBody>
      </p:sp>
      <p:sp>
        <p:nvSpPr>
          <p:cNvPr id="356" name="Shape 356"/>
          <p:cNvSpPr/>
          <p:nvPr/>
        </p:nvSpPr>
        <p:spPr>
          <a:xfrm>
            <a:off x="3587818" y="1643932"/>
            <a:ext cx="2988000" cy="276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a:defRPr sz="3600" b="1">
                <a:solidFill>
                  <a:srgbClr val="4BA8DF"/>
                </a:solidFill>
                <a:latin typeface="Source Sans Pro Semibold"/>
                <a:ea typeface="Source Sans Pro Semibold"/>
                <a:cs typeface="Source Sans Pro Semibold"/>
                <a:sym typeface="Source Sans Pro Semibold"/>
              </a:defRPr>
            </a:lvl1pPr>
          </a:lstStyle>
          <a:p>
            <a:pPr defTabSz="292100">
              <a:defRPr sz="1800" b="0">
                <a:solidFill>
                  <a:srgbClr val="000000"/>
                </a:solidFill>
              </a:defRPr>
            </a:pPr>
            <a:r>
              <a:rPr lang="en-US" sz="1800" kern="0" dirty="0">
                <a:solidFill>
                  <a:srgbClr val="3E91D6"/>
                </a:solidFill>
              </a:rPr>
              <a:t>Customer &amp; Product Analytics</a:t>
            </a:r>
            <a:endParaRPr sz="1800" kern="0" dirty="0">
              <a:solidFill>
                <a:srgbClr val="3E91D6"/>
              </a:solidFill>
            </a:endParaRPr>
          </a:p>
        </p:txBody>
      </p:sp>
      <p:sp>
        <p:nvSpPr>
          <p:cNvPr id="357" name="Shape 357"/>
          <p:cNvSpPr>
            <a:spLocks noGrp="1"/>
          </p:cNvSpPr>
          <p:nvPr>
            <p:ph type="sldNum" sz="quarter" idx="2"/>
          </p:nvPr>
        </p:nvSpPr>
        <p:spPr>
          <a:xfrm>
            <a:off x="11919499" y="6458665"/>
            <a:ext cx="105798" cy="246221"/>
          </a:xfrm>
          <a:prstGeom prst="rect">
            <a:avLst/>
          </a:prstGeom>
          <a:extLst>
            <a:ext uri="{C572A759-6A51-4108-AA02-DFA0A04FC94B}">
              <ma14:wrappingTextBoxFlag xmlns="" xmlns:ma14="http://schemas.microsoft.com/office/mac/drawingml/2011/main" val="1"/>
            </a:ext>
          </a:extLst>
        </p:spPr>
        <p:txBody>
          <a:bodyPr anchor="ctr"/>
          <a:lstStyle/>
          <a:p>
            <a:pPr defTabSz="292100">
              <a:defRPr sz="1800" b="0">
                <a:solidFill>
                  <a:srgbClr val="000000"/>
                </a:solidFill>
              </a:defRPr>
            </a:pPr>
            <a:fld id="{86CB4B4D-7CA3-9044-876B-883B54F8677D}" type="slidenum">
              <a:rPr sz="1600" kern="0">
                <a:solidFill>
                  <a:schemeClr val="bg1"/>
                </a:solidFill>
              </a:rPr>
              <a:pPr defTabSz="292100">
                <a:defRPr sz="1800" b="0">
                  <a:solidFill>
                    <a:srgbClr val="000000"/>
                  </a:solidFill>
                </a:defRPr>
              </a:pPr>
              <a:t>6</a:t>
            </a:fld>
            <a:endParaRPr sz="1600" kern="0" dirty="0">
              <a:solidFill>
                <a:schemeClr val="bg1"/>
              </a:solidFill>
            </a:endParaRPr>
          </a:p>
        </p:txBody>
      </p:sp>
      <p:sp>
        <p:nvSpPr>
          <p:cNvPr id="37" name="Shape 328"/>
          <p:cNvSpPr/>
          <p:nvPr/>
        </p:nvSpPr>
        <p:spPr>
          <a:xfrm>
            <a:off x="7469928" y="1987174"/>
            <a:ext cx="3510000" cy="0"/>
          </a:xfrm>
          <a:prstGeom prst="line">
            <a:avLst/>
          </a:prstGeom>
          <a:ln w="12700">
            <a:solidFill>
              <a:srgbClr val="CBCBCB"/>
            </a:solidFill>
            <a:miter lim="400000"/>
          </a:ln>
        </p:spPr>
        <p:txBody>
          <a:bodyPr lIns="0" tIns="0" rIns="0" bIns="0" anchor="ctr"/>
          <a:lstStyle/>
          <a:p>
            <a:pPr algn="ctr" defTabSz="292100">
              <a:defRPr sz="3200"/>
            </a:pPr>
            <a:endParaRPr sz="1600" kern="0">
              <a:solidFill>
                <a:sysClr val="windowText" lastClr="000000"/>
              </a:solidFill>
              <a:latin typeface="Helvetica Light"/>
              <a:sym typeface="Helvetica Light"/>
            </a:endParaRPr>
          </a:p>
        </p:txBody>
      </p:sp>
      <p:sp>
        <p:nvSpPr>
          <p:cNvPr id="38" name="Shape 356"/>
          <p:cNvSpPr/>
          <p:nvPr/>
        </p:nvSpPr>
        <p:spPr>
          <a:xfrm>
            <a:off x="7433592" y="1642920"/>
            <a:ext cx="3677528" cy="27699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3600" b="1">
                <a:solidFill>
                  <a:srgbClr val="4BA8DF"/>
                </a:solidFill>
                <a:latin typeface="Source Sans Pro Semibold"/>
                <a:ea typeface="Source Sans Pro Semibold"/>
                <a:cs typeface="Source Sans Pro Semibold"/>
                <a:sym typeface="Source Sans Pro Semibold"/>
              </a:defRPr>
            </a:lvl1pPr>
          </a:lstStyle>
          <a:p>
            <a:pPr defTabSz="292100">
              <a:defRPr sz="1800" b="0">
                <a:solidFill>
                  <a:srgbClr val="000000"/>
                </a:solidFill>
              </a:defRPr>
            </a:pPr>
            <a:r>
              <a:rPr lang="en-US" sz="1800" kern="0" dirty="0">
                <a:solidFill>
                  <a:srgbClr val="3E91D6"/>
                </a:solidFill>
              </a:rPr>
              <a:t>Machine Analytics, IoT, Industry 4.0</a:t>
            </a:r>
            <a:endParaRPr sz="1800" kern="0" dirty="0">
              <a:solidFill>
                <a:srgbClr val="3E91D6"/>
              </a:solidFill>
            </a:endParaRPr>
          </a:p>
        </p:txBody>
      </p:sp>
      <p:sp>
        <p:nvSpPr>
          <p:cNvPr id="47" name="Shape 288"/>
          <p:cNvSpPr/>
          <p:nvPr/>
        </p:nvSpPr>
        <p:spPr>
          <a:xfrm>
            <a:off x="3587818" y="2345021"/>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cubicBezTo>
                  <a:pt x="4834" y="0"/>
                  <a:pt x="0" y="4834"/>
                  <a:pt x="0" y="10798"/>
                </a:cubicBezTo>
                <a:cubicBezTo>
                  <a:pt x="0" y="16762"/>
                  <a:pt x="4834" y="21600"/>
                  <a:pt x="10798" y="21600"/>
                </a:cubicBezTo>
                <a:cubicBezTo>
                  <a:pt x="16762" y="21600"/>
                  <a:pt x="21600" y="16762"/>
                  <a:pt x="21600" y="10798"/>
                </a:cubicBezTo>
                <a:cubicBezTo>
                  <a:pt x="21600" y="4834"/>
                  <a:pt x="16762" y="0"/>
                  <a:pt x="10798" y="0"/>
                </a:cubicBezTo>
                <a:close/>
                <a:moveTo>
                  <a:pt x="10798" y="851"/>
                </a:moveTo>
                <a:cubicBezTo>
                  <a:pt x="16293" y="851"/>
                  <a:pt x="20749" y="5303"/>
                  <a:pt x="20749" y="10798"/>
                </a:cubicBezTo>
                <a:cubicBezTo>
                  <a:pt x="20749" y="16293"/>
                  <a:pt x="16293" y="20749"/>
                  <a:pt x="10798" y="20749"/>
                </a:cubicBezTo>
                <a:cubicBezTo>
                  <a:pt x="5303" y="20749"/>
                  <a:pt x="851" y="16293"/>
                  <a:pt x="851" y="10798"/>
                </a:cubicBezTo>
                <a:cubicBezTo>
                  <a:pt x="851" y="5303"/>
                  <a:pt x="5303" y="851"/>
                  <a:pt x="10798" y="851"/>
                </a:cubicBezTo>
                <a:close/>
                <a:moveTo>
                  <a:pt x="10869" y="2830"/>
                </a:moveTo>
                <a:cubicBezTo>
                  <a:pt x="9778" y="2830"/>
                  <a:pt x="8894" y="3714"/>
                  <a:pt x="8894" y="4805"/>
                </a:cubicBezTo>
                <a:cubicBezTo>
                  <a:pt x="8894" y="5789"/>
                  <a:pt x="9617" y="6600"/>
                  <a:pt x="10558" y="6751"/>
                </a:cubicBezTo>
                <a:lnTo>
                  <a:pt x="10558" y="9732"/>
                </a:lnTo>
                <a:lnTo>
                  <a:pt x="10558" y="9787"/>
                </a:lnTo>
                <a:lnTo>
                  <a:pt x="4986" y="9787"/>
                </a:lnTo>
                <a:lnTo>
                  <a:pt x="4986" y="9732"/>
                </a:lnTo>
                <a:lnTo>
                  <a:pt x="4582" y="9732"/>
                </a:lnTo>
                <a:lnTo>
                  <a:pt x="4582" y="12828"/>
                </a:lnTo>
                <a:cubicBezTo>
                  <a:pt x="3598" y="12941"/>
                  <a:pt x="2830" y="13763"/>
                  <a:pt x="2830" y="14778"/>
                </a:cubicBezTo>
                <a:cubicBezTo>
                  <a:pt x="2830" y="15869"/>
                  <a:pt x="3714" y="16753"/>
                  <a:pt x="4805" y="16753"/>
                </a:cubicBezTo>
                <a:cubicBezTo>
                  <a:pt x="5896" y="16753"/>
                  <a:pt x="6780" y="15869"/>
                  <a:pt x="6780" y="14778"/>
                </a:cubicBezTo>
                <a:cubicBezTo>
                  <a:pt x="6780" y="13748"/>
                  <a:pt x="5991" y="12916"/>
                  <a:pt x="4986" y="12824"/>
                </a:cubicBezTo>
                <a:lnTo>
                  <a:pt x="4986" y="10191"/>
                </a:lnTo>
                <a:lnTo>
                  <a:pt x="10558" y="10191"/>
                </a:lnTo>
                <a:lnTo>
                  <a:pt x="10558" y="12836"/>
                </a:lnTo>
                <a:cubicBezTo>
                  <a:pt x="9617" y="12987"/>
                  <a:pt x="8894" y="13794"/>
                  <a:pt x="8894" y="14778"/>
                </a:cubicBezTo>
                <a:cubicBezTo>
                  <a:pt x="8894" y="15869"/>
                  <a:pt x="9778" y="16753"/>
                  <a:pt x="10869" y="16753"/>
                </a:cubicBezTo>
                <a:cubicBezTo>
                  <a:pt x="11961" y="16753"/>
                  <a:pt x="12845" y="15869"/>
                  <a:pt x="12845" y="14778"/>
                </a:cubicBezTo>
                <a:cubicBezTo>
                  <a:pt x="12845" y="13718"/>
                  <a:pt x="12010" y="12860"/>
                  <a:pt x="10962" y="12811"/>
                </a:cubicBezTo>
                <a:lnTo>
                  <a:pt x="10962" y="10191"/>
                </a:lnTo>
                <a:lnTo>
                  <a:pt x="16538" y="10191"/>
                </a:lnTo>
                <a:lnTo>
                  <a:pt x="16538" y="12832"/>
                </a:lnTo>
                <a:cubicBezTo>
                  <a:pt x="15572" y="12962"/>
                  <a:pt x="14824" y="13777"/>
                  <a:pt x="14824" y="14778"/>
                </a:cubicBezTo>
                <a:cubicBezTo>
                  <a:pt x="14824" y="15869"/>
                  <a:pt x="15708" y="16753"/>
                  <a:pt x="16799" y="16753"/>
                </a:cubicBezTo>
                <a:cubicBezTo>
                  <a:pt x="17890" y="16753"/>
                  <a:pt x="18774" y="15869"/>
                  <a:pt x="18774" y="14778"/>
                </a:cubicBezTo>
                <a:cubicBezTo>
                  <a:pt x="18774" y="13735"/>
                  <a:pt x="17965" y="12894"/>
                  <a:pt x="16942" y="12819"/>
                </a:cubicBezTo>
                <a:lnTo>
                  <a:pt x="16942" y="9732"/>
                </a:lnTo>
                <a:cubicBezTo>
                  <a:pt x="16942" y="9732"/>
                  <a:pt x="16538" y="9732"/>
                  <a:pt x="16538" y="9732"/>
                </a:cubicBezTo>
                <a:lnTo>
                  <a:pt x="16538" y="9787"/>
                </a:lnTo>
                <a:lnTo>
                  <a:pt x="10962" y="9787"/>
                </a:lnTo>
                <a:lnTo>
                  <a:pt x="10962" y="9732"/>
                </a:lnTo>
                <a:lnTo>
                  <a:pt x="10962" y="6772"/>
                </a:lnTo>
                <a:cubicBezTo>
                  <a:pt x="12010" y="6723"/>
                  <a:pt x="12845" y="5865"/>
                  <a:pt x="12845" y="4805"/>
                </a:cubicBezTo>
                <a:cubicBezTo>
                  <a:pt x="12845" y="3714"/>
                  <a:pt x="11961" y="2830"/>
                  <a:pt x="10869" y="2830"/>
                </a:cubicBezTo>
                <a:close/>
                <a:moveTo>
                  <a:pt x="10869" y="3112"/>
                </a:moveTo>
                <a:cubicBezTo>
                  <a:pt x="11805" y="3112"/>
                  <a:pt x="12562" y="3870"/>
                  <a:pt x="12562" y="4805"/>
                </a:cubicBezTo>
                <a:cubicBezTo>
                  <a:pt x="12562" y="5741"/>
                  <a:pt x="11805" y="6498"/>
                  <a:pt x="10869" y="6498"/>
                </a:cubicBezTo>
                <a:cubicBezTo>
                  <a:pt x="9934" y="6498"/>
                  <a:pt x="9177" y="5741"/>
                  <a:pt x="9177" y="4805"/>
                </a:cubicBezTo>
                <a:cubicBezTo>
                  <a:pt x="9177" y="3870"/>
                  <a:pt x="9934" y="3112"/>
                  <a:pt x="10869" y="3112"/>
                </a:cubicBezTo>
                <a:close/>
                <a:moveTo>
                  <a:pt x="10815" y="3369"/>
                </a:moveTo>
                <a:cubicBezTo>
                  <a:pt x="10052" y="3369"/>
                  <a:pt x="9433" y="3988"/>
                  <a:pt x="9433" y="4750"/>
                </a:cubicBezTo>
                <a:cubicBezTo>
                  <a:pt x="9433" y="5513"/>
                  <a:pt x="10052" y="6132"/>
                  <a:pt x="10815" y="6132"/>
                </a:cubicBezTo>
                <a:cubicBezTo>
                  <a:pt x="11578" y="6132"/>
                  <a:pt x="12196" y="5513"/>
                  <a:pt x="12196" y="4750"/>
                </a:cubicBezTo>
                <a:cubicBezTo>
                  <a:pt x="12196" y="3988"/>
                  <a:pt x="11578" y="3369"/>
                  <a:pt x="10815" y="3369"/>
                </a:cubicBezTo>
                <a:close/>
                <a:moveTo>
                  <a:pt x="10815" y="3567"/>
                </a:moveTo>
                <a:cubicBezTo>
                  <a:pt x="11469" y="3567"/>
                  <a:pt x="11998" y="4096"/>
                  <a:pt x="11998" y="4750"/>
                </a:cubicBezTo>
                <a:cubicBezTo>
                  <a:pt x="11998" y="5404"/>
                  <a:pt x="11469" y="5934"/>
                  <a:pt x="10815" y="5934"/>
                </a:cubicBezTo>
                <a:cubicBezTo>
                  <a:pt x="10161" y="5934"/>
                  <a:pt x="9631" y="5404"/>
                  <a:pt x="9631" y="4750"/>
                </a:cubicBezTo>
                <a:cubicBezTo>
                  <a:pt x="9631" y="4096"/>
                  <a:pt x="10161" y="3567"/>
                  <a:pt x="10815" y="3567"/>
                </a:cubicBezTo>
                <a:close/>
                <a:moveTo>
                  <a:pt x="4805" y="13085"/>
                </a:moveTo>
                <a:cubicBezTo>
                  <a:pt x="5741" y="13085"/>
                  <a:pt x="6498" y="13842"/>
                  <a:pt x="6498" y="14778"/>
                </a:cubicBezTo>
                <a:cubicBezTo>
                  <a:pt x="6498" y="15713"/>
                  <a:pt x="5741" y="16471"/>
                  <a:pt x="4805" y="16471"/>
                </a:cubicBezTo>
                <a:cubicBezTo>
                  <a:pt x="3870" y="16471"/>
                  <a:pt x="3112" y="15713"/>
                  <a:pt x="3112" y="14778"/>
                </a:cubicBezTo>
                <a:cubicBezTo>
                  <a:pt x="3112" y="13842"/>
                  <a:pt x="3870" y="13085"/>
                  <a:pt x="4805" y="13085"/>
                </a:cubicBezTo>
                <a:close/>
                <a:moveTo>
                  <a:pt x="10869" y="13085"/>
                </a:moveTo>
                <a:cubicBezTo>
                  <a:pt x="11805" y="13085"/>
                  <a:pt x="12562" y="13842"/>
                  <a:pt x="12562" y="14778"/>
                </a:cubicBezTo>
                <a:cubicBezTo>
                  <a:pt x="12562" y="15713"/>
                  <a:pt x="11805" y="16471"/>
                  <a:pt x="10869" y="16471"/>
                </a:cubicBezTo>
                <a:cubicBezTo>
                  <a:pt x="9934" y="16471"/>
                  <a:pt x="9177" y="15713"/>
                  <a:pt x="9177" y="14778"/>
                </a:cubicBezTo>
                <a:cubicBezTo>
                  <a:pt x="9177" y="13842"/>
                  <a:pt x="9934" y="13085"/>
                  <a:pt x="10869" y="13085"/>
                </a:cubicBezTo>
                <a:close/>
                <a:moveTo>
                  <a:pt x="16799" y="13085"/>
                </a:moveTo>
                <a:cubicBezTo>
                  <a:pt x="17734" y="13085"/>
                  <a:pt x="18492" y="13842"/>
                  <a:pt x="18492" y="14778"/>
                </a:cubicBezTo>
                <a:cubicBezTo>
                  <a:pt x="18492" y="15713"/>
                  <a:pt x="17734" y="16471"/>
                  <a:pt x="16799" y="16471"/>
                </a:cubicBezTo>
                <a:cubicBezTo>
                  <a:pt x="15863" y="16471"/>
                  <a:pt x="15106" y="15713"/>
                  <a:pt x="15106" y="14778"/>
                </a:cubicBezTo>
                <a:cubicBezTo>
                  <a:pt x="15106" y="13842"/>
                  <a:pt x="15863" y="13085"/>
                  <a:pt x="16799" y="13085"/>
                </a:cubicBezTo>
                <a:close/>
                <a:moveTo>
                  <a:pt x="4885" y="13342"/>
                </a:moveTo>
                <a:cubicBezTo>
                  <a:pt x="4123" y="13342"/>
                  <a:pt x="3504" y="13960"/>
                  <a:pt x="3504" y="14723"/>
                </a:cubicBezTo>
                <a:cubicBezTo>
                  <a:pt x="3504" y="15485"/>
                  <a:pt x="4123" y="16104"/>
                  <a:pt x="4885" y="16104"/>
                </a:cubicBezTo>
                <a:cubicBezTo>
                  <a:pt x="5648" y="16104"/>
                  <a:pt x="6266" y="15485"/>
                  <a:pt x="6266" y="14723"/>
                </a:cubicBezTo>
                <a:cubicBezTo>
                  <a:pt x="6266" y="13960"/>
                  <a:pt x="5648" y="13342"/>
                  <a:pt x="4885" y="13342"/>
                </a:cubicBezTo>
                <a:close/>
                <a:moveTo>
                  <a:pt x="10815" y="13342"/>
                </a:moveTo>
                <a:cubicBezTo>
                  <a:pt x="10052" y="13342"/>
                  <a:pt x="9433" y="13960"/>
                  <a:pt x="9433" y="14723"/>
                </a:cubicBezTo>
                <a:cubicBezTo>
                  <a:pt x="9433" y="15485"/>
                  <a:pt x="10052" y="16104"/>
                  <a:pt x="10815" y="16104"/>
                </a:cubicBezTo>
                <a:cubicBezTo>
                  <a:pt x="11578" y="16104"/>
                  <a:pt x="12196" y="15485"/>
                  <a:pt x="12196" y="14723"/>
                </a:cubicBezTo>
                <a:cubicBezTo>
                  <a:pt x="12196" y="13960"/>
                  <a:pt x="11578" y="13342"/>
                  <a:pt x="10815" y="13342"/>
                </a:cubicBezTo>
                <a:close/>
                <a:moveTo>
                  <a:pt x="16744" y="13342"/>
                </a:moveTo>
                <a:cubicBezTo>
                  <a:pt x="15982" y="13342"/>
                  <a:pt x="15363" y="13960"/>
                  <a:pt x="15363" y="14723"/>
                </a:cubicBezTo>
                <a:cubicBezTo>
                  <a:pt x="15363" y="15485"/>
                  <a:pt x="15982" y="16104"/>
                  <a:pt x="16744" y="16104"/>
                </a:cubicBezTo>
                <a:cubicBezTo>
                  <a:pt x="17507" y="16104"/>
                  <a:pt x="18126" y="15485"/>
                  <a:pt x="18126" y="14723"/>
                </a:cubicBezTo>
                <a:cubicBezTo>
                  <a:pt x="18126" y="13960"/>
                  <a:pt x="17507" y="13342"/>
                  <a:pt x="16744" y="13342"/>
                </a:cubicBezTo>
                <a:close/>
                <a:moveTo>
                  <a:pt x="4885" y="13539"/>
                </a:moveTo>
                <a:cubicBezTo>
                  <a:pt x="5539" y="13539"/>
                  <a:pt x="6069" y="14069"/>
                  <a:pt x="6069" y="14723"/>
                </a:cubicBezTo>
                <a:cubicBezTo>
                  <a:pt x="6069" y="15377"/>
                  <a:pt x="5539" y="15906"/>
                  <a:pt x="4885" y="15906"/>
                </a:cubicBezTo>
                <a:cubicBezTo>
                  <a:pt x="4231" y="15906"/>
                  <a:pt x="3702" y="15377"/>
                  <a:pt x="3702" y="14723"/>
                </a:cubicBezTo>
                <a:cubicBezTo>
                  <a:pt x="3702" y="14069"/>
                  <a:pt x="4231" y="13539"/>
                  <a:pt x="4885" y="13539"/>
                </a:cubicBezTo>
                <a:close/>
                <a:moveTo>
                  <a:pt x="10815" y="13539"/>
                </a:moveTo>
                <a:cubicBezTo>
                  <a:pt x="11469" y="13539"/>
                  <a:pt x="11998" y="14069"/>
                  <a:pt x="11998" y="14723"/>
                </a:cubicBezTo>
                <a:cubicBezTo>
                  <a:pt x="11998" y="15377"/>
                  <a:pt x="11469" y="15906"/>
                  <a:pt x="10815" y="15906"/>
                </a:cubicBezTo>
                <a:cubicBezTo>
                  <a:pt x="10161" y="15906"/>
                  <a:pt x="9631" y="15377"/>
                  <a:pt x="9631" y="14723"/>
                </a:cubicBezTo>
                <a:cubicBezTo>
                  <a:pt x="9631" y="14069"/>
                  <a:pt x="10161" y="13539"/>
                  <a:pt x="10815" y="13539"/>
                </a:cubicBezTo>
                <a:close/>
                <a:moveTo>
                  <a:pt x="16744" y="13539"/>
                </a:moveTo>
                <a:cubicBezTo>
                  <a:pt x="17398" y="13539"/>
                  <a:pt x="17928" y="14069"/>
                  <a:pt x="17928" y="14723"/>
                </a:cubicBezTo>
                <a:cubicBezTo>
                  <a:pt x="17928" y="15377"/>
                  <a:pt x="17398" y="15906"/>
                  <a:pt x="16744" y="15906"/>
                </a:cubicBezTo>
                <a:cubicBezTo>
                  <a:pt x="16090" y="15906"/>
                  <a:pt x="15561" y="15377"/>
                  <a:pt x="15561" y="14723"/>
                </a:cubicBezTo>
                <a:cubicBezTo>
                  <a:pt x="15561" y="14069"/>
                  <a:pt x="16090" y="13539"/>
                  <a:pt x="16744" y="13539"/>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48" name="Shape 755"/>
          <p:cNvSpPr/>
          <p:nvPr/>
        </p:nvSpPr>
        <p:spPr>
          <a:xfrm>
            <a:off x="3587818" y="4874228"/>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moveTo>
                  <a:pt x="10800" y="848"/>
                </a:moveTo>
                <a:cubicBezTo>
                  <a:pt x="16295" y="848"/>
                  <a:pt x="20747" y="5305"/>
                  <a:pt x="20747" y="10800"/>
                </a:cubicBezTo>
                <a:cubicBezTo>
                  <a:pt x="20747" y="16295"/>
                  <a:pt x="16295" y="20747"/>
                  <a:pt x="10800" y="20747"/>
                </a:cubicBezTo>
                <a:cubicBezTo>
                  <a:pt x="5305" y="20747"/>
                  <a:pt x="853" y="16295"/>
                  <a:pt x="853" y="10800"/>
                </a:cubicBezTo>
                <a:cubicBezTo>
                  <a:pt x="853" y="5305"/>
                  <a:pt x="5305" y="848"/>
                  <a:pt x="10800" y="848"/>
                </a:cubicBezTo>
                <a:close/>
                <a:moveTo>
                  <a:pt x="10847" y="3578"/>
                </a:moveTo>
                <a:cubicBezTo>
                  <a:pt x="10512" y="3578"/>
                  <a:pt x="10203" y="3809"/>
                  <a:pt x="10005" y="4208"/>
                </a:cubicBezTo>
                <a:lnTo>
                  <a:pt x="8652" y="6957"/>
                </a:lnTo>
                <a:cubicBezTo>
                  <a:pt x="8432" y="7402"/>
                  <a:pt x="7807" y="7851"/>
                  <a:pt x="7316" y="7922"/>
                </a:cubicBezTo>
                <a:lnTo>
                  <a:pt x="4285" y="8363"/>
                </a:lnTo>
                <a:cubicBezTo>
                  <a:pt x="3844" y="8427"/>
                  <a:pt x="3529" y="8650"/>
                  <a:pt x="3425" y="8970"/>
                </a:cubicBezTo>
                <a:cubicBezTo>
                  <a:pt x="3322" y="9289"/>
                  <a:pt x="3448" y="9648"/>
                  <a:pt x="3767" y="9958"/>
                </a:cubicBezTo>
                <a:lnTo>
                  <a:pt x="5956" y="12101"/>
                </a:lnTo>
                <a:cubicBezTo>
                  <a:pt x="6312" y="12447"/>
                  <a:pt x="6552" y="13177"/>
                  <a:pt x="6468" y="13666"/>
                </a:cubicBezTo>
                <a:lnTo>
                  <a:pt x="5950" y="16686"/>
                </a:lnTo>
                <a:cubicBezTo>
                  <a:pt x="5872" y="17144"/>
                  <a:pt x="6002" y="17420"/>
                  <a:pt x="6127" y="17568"/>
                </a:cubicBezTo>
                <a:cubicBezTo>
                  <a:pt x="6383" y="17872"/>
                  <a:pt x="6836" y="17920"/>
                  <a:pt x="7304" y="17674"/>
                </a:cubicBezTo>
                <a:lnTo>
                  <a:pt x="10017" y="16244"/>
                </a:lnTo>
                <a:cubicBezTo>
                  <a:pt x="10227" y="16134"/>
                  <a:pt x="10533" y="16073"/>
                  <a:pt x="10847" y="16073"/>
                </a:cubicBezTo>
                <a:cubicBezTo>
                  <a:pt x="11161" y="16073"/>
                  <a:pt x="11461" y="16134"/>
                  <a:pt x="11671" y="16244"/>
                </a:cubicBezTo>
                <a:lnTo>
                  <a:pt x="14384" y="17674"/>
                </a:lnTo>
                <a:cubicBezTo>
                  <a:pt x="14587" y="17781"/>
                  <a:pt x="14778" y="17833"/>
                  <a:pt x="14961" y="17833"/>
                </a:cubicBezTo>
                <a:cubicBezTo>
                  <a:pt x="15201" y="17833"/>
                  <a:pt x="15416" y="17740"/>
                  <a:pt x="15561" y="17568"/>
                </a:cubicBezTo>
                <a:cubicBezTo>
                  <a:pt x="15686" y="17420"/>
                  <a:pt x="15817" y="17144"/>
                  <a:pt x="15738" y="16686"/>
                </a:cubicBezTo>
                <a:lnTo>
                  <a:pt x="15220" y="13666"/>
                </a:lnTo>
                <a:cubicBezTo>
                  <a:pt x="15136" y="13177"/>
                  <a:pt x="15377" y="12447"/>
                  <a:pt x="15732" y="12101"/>
                </a:cubicBezTo>
                <a:lnTo>
                  <a:pt x="17922" y="9958"/>
                </a:lnTo>
                <a:cubicBezTo>
                  <a:pt x="18240" y="9648"/>
                  <a:pt x="18367" y="9289"/>
                  <a:pt x="18263" y="8970"/>
                </a:cubicBezTo>
                <a:cubicBezTo>
                  <a:pt x="18159" y="8651"/>
                  <a:pt x="17844" y="8427"/>
                  <a:pt x="17404" y="8363"/>
                </a:cubicBezTo>
                <a:lnTo>
                  <a:pt x="14373" y="7922"/>
                </a:lnTo>
                <a:cubicBezTo>
                  <a:pt x="13881" y="7851"/>
                  <a:pt x="13256" y="7402"/>
                  <a:pt x="13037" y="6957"/>
                </a:cubicBezTo>
                <a:lnTo>
                  <a:pt x="11683" y="4208"/>
                </a:lnTo>
                <a:cubicBezTo>
                  <a:pt x="11486" y="3809"/>
                  <a:pt x="11183" y="3578"/>
                  <a:pt x="10847" y="3578"/>
                </a:cubicBezTo>
                <a:close/>
                <a:moveTo>
                  <a:pt x="10841" y="4332"/>
                </a:moveTo>
                <a:cubicBezTo>
                  <a:pt x="10856" y="4335"/>
                  <a:pt x="10928" y="4379"/>
                  <a:pt x="11006" y="4538"/>
                </a:cubicBezTo>
                <a:lnTo>
                  <a:pt x="12366" y="7286"/>
                </a:lnTo>
                <a:cubicBezTo>
                  <a:pt x="12695" y="7954"/>
                  <a:pt x="13530" y="8562"/>
                  <a:pt x="14267" y="8669"/>
                </a:cubicBezTo>
                <a:lnTo>
                  <a:pt x="17298" y="9111"/>
                </a:lnTo>
                <a:cubicBezTo>
                  <a:pt x="17473" y="9136"/>
                  <a:pt x="17539" y="9193"/>
                  <a:pt x="17545" y="9199"/>
                </a:cubicBezTo>
                <a:cubicBezTo>
                  <a:pt x="17546" y="9215"/>
                  <a:pt x="17524" y="9294"/>
                  <a:pt x="17398" y="9417"/>
                </a:cubicBezTo>
                <a:lnTo>
                  <a:pt x="15202" y="11559"/>
                </a:lnTo>
                <a:cubicBezTo>
                  <a:pt x="14669" y="12079"/>
                  <a:pt x="14352" y="13062"/>
                  <a:pt x="14478" y="13796"/>
                </a:cubicBezTo>
                <a:lnTo>
                  <a:pt x="14996" y="16815"/>
                </a:lnTo>
                <a:cubicBezTo>
                  <a:pt x="15026" y="16989"/>
                  <a:pt x="14995" y="17072"/>
                  <a:pt x="14991" y="17080"/>
                </a:cubicBezTo>
                <a:cubicBezTo>
                  <a:pt x="14990" y="17080"/>
                  <a:pt x="14980" y="17080"/>
                  <a:pt x="14961" y="17080"/>
                </a:cubicBezTo>
                <a:cubicBezTo>
                  <a:pt x="14934" y="17080"/>
                  <a:pt x="14859" y="17076"/>
                  <a:pt x="14732" y="17009"/>
                </a:cubicBezTo>
                <a:lnTo>
                  <a:pt x="12018" y="15579"/>
                </a:lnTo>
                <a:cubicBezTo>
                  <a:pt x="11699" y="15411"/>
                  <a:pt x="11286" y="15320"/>
                  <a:pt x="10847" y="15320"/>
                </a:cubicBezTo>
                <a:cubicBezTo>
                  <a:pt x="10408" y="15320"/>
                  <a:pt x="9989" y="15411"/>
                  <a:pt x="9670" y="15579"/>
                </a:cubicBezTo>
                <a:lnTo>
                  <a:pt x="6957" y="17003"/>
                </a:lnTo>
                <a:cubicBezTo>
                  <a:pt x="6830" y="17070"/>
                  <a:pt x="6754" y="17080"/>
                  <a:pt x="6727" y="17080"/>
                </a:cubicBezTo>
                <a:cubicBezTo>
                  <a:pt x="6715" y="17080"/>
                  <a:pt x="6708" y="17080"/>
                  <a:pt x="6704" y="17080"/>
                </a:cubicBezTo>
                <a:cubicBezTo>
                  <a:pt x="6692" y="17062"/>
                  <a:pt x="6663" y="16981"/>
                  <a:pt x="6692" y="16815"/>
                </a:cubicBezTo>
                <a:lnTo>
                  <a:pt x="7210" y="13796"/>
                </a:lnTo>
                <a:cubicBezTo>
                  <a:pt x="7335" y="13062"/>
                  <a:pt x="7019" y="12079"/>
                  <a:pt x="6486" y="11559"/>
                </a:cubicBezTo>
                <a:lnTo>
                  <a:pt x="4291" y="9417"/>
                </a:lnTo>
                <a:cubicBezTo>
                  <a:pt x="4164" y="9294"/>
                  <a:pt x="4145" y="9214"/>
                  <a:pt x="4143" y="9205"/>
                </a:cubicBezTo>
                <a:cubicBezTo>
                  <a:pt x="4152" y="9192"/>
                  <a:pt x="4216" y="9136"/>
                  <a:pt x="4391" y="9111"/>
                </a:cubicBezTo>
                <a:lnTo>
                  <a:pt x="7422" y="8669"/>
                </a:lnTo>
                <a:cubicBezTo>
                  <a:pt x="8159" y="8562"/>
                  <a:pt x="8993" y="7954"/>
                  <a:pt x="9323" y="7286"/>
                </a:cubicBezTo>
                <a:lnTo>
                  <a:pt x="10682" y="4538"/>
                </a:lnTo>
                <a:cubicBezTo>
                  <a:pt x="10761" y="4379"/>
                  <a:pt x="10833" y="4335"/>
                  <a:pt x="10841" y="4332"/>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49" name="Shape 260"/>
          <p:cNvSpPr/>
          <p:nvPr/>
        </p:nvSpPr>
        <p:spPr>
          <a:xfrm>
            <a:off x="3587818" y="4017303"/>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cubicBezTo>
                  <a:pt x="4838" y="0"/>
                  <a:pt x="0" y="4838"/>
                  <a:pt x="0" y="10803"/>
                </a:cubicBezTo>
                <a:cubicBezTo>
                  <a:pt x="0" y="16768"/>
                  <a:pt x="4838" y="21600"/>
                  <a:pt x="10803" y="21600"/>
                </a:cubicBezTo>
                <a:cubicBezTo>
                  <a:pt x="16768" y="21600"/>
                  <a:pt x="21600" y="16768"/>
                  <a:pt x="21600" y="10803"/>
                </a:cubicBezTo>
                <a:cubicBezTo>
                  <a:pt x="21600" y="4838"/>
                  <a:pt x="16768" y="0"/>
                  <a:pt x="10803" y="0"/>
                </a:cubicBezTo>
                <a:close/>
                <a:moveTo>
                  <a:pt x="10803" y="853"/>
                </a:moveTo>
                <a:cubicBezTo>
                  <a:pt x="16298" y="853"/>
                  <a:pt x="20753" y="5308"/>
                  <a:pt x="20753" y="10803"/>
                </a:cubicBezTo>
                <a:cubicBezTo>
                  <a:pt x="20753" y="16299"/>
                  <a:pt x="16298" y="20753"/>
                  <a:pt x="10803" y="20753"/>
                </a:cubicBezTo>
                <a:cubicBezTo>
                  <a:pt x="5307" y="20753"/>
                  <a:pt x="853" y="16299"/>
                  <a:pt x="853" y="10803"/>
                </a:cubicBezTo>
                <a:cubicBezTo>
                  <a:pt x="853" y="5308"/>
                  <a:pt x="5307" y="853"/>
                  <a:pt x="10803" y="853"/>
                </a:cubicBezTo>
                <a:close/>
                <a:moveTo>
                  <a:pt x="13742" y="3985"/>
                </a:moveTo>
                <a:cubicBezTo>
                  <a:pt x="11987" y="3985"/>
                  <a:pt x="10560" y="5412"/>
                  <a:pt x="10560" y="7167"/>
                </a:cubicBezTo>
                <a:cubicBezTo>
                  <a:pt x="10560" y="7729"/>
                  <a:pt x="10715" y="8252"/>
                  <a:pt x="10971" y="8711"/>
                </a:cubicBezTo>
                <a:cubicBezTo>
                  <a:pt x="10969" y="8732"/>
                  <a:pt x="10959" y="8738"/>
                  <a:pt x="10959" y="8761"/>
                </a:cubicBezTo>
                <a:lnTo>
                  <a:pt x="10959" y="15977"/>
                </a:lnTo>
                <a:cubicBezTo>
                  <a:pt x="10959" y="16307"/>
                  <a:pt x="11227" y="16575"/>
                  <a:pt x="11557" y="16575"/>
                </a:cubicBezTo>
                <a:lnTo>
                  <a:pt x="12665" y="16575"/>
                </a:lnTo>
                <a:cubicBezTo>
                  <a:pt x="12994" y="16575"/>
                  <a:pt x="13263" y="16307"/>
                  <a:pt x="13263" y="15977"/>
                </a:cubicBezTo>
                <a:lnTo>
                  <a:pt x="13263" y="10361"/>
                </a:lnTo>
                <a:cubicBezTo>
                  <a:pt x="13263" y="10340"/>
                  <a:pt x="13246" y="10320"/>
                  <a:pt x="13244" y="10299"/>
                </a:cubicBezTo>
                <a:cubicBezTo>
                  <a:pt x="13407" y="10325"/>
                  <a:pt x="13572" y="10349"/>
                  <a:pt x="13742" y="10349"/>
                </a:cubicBezTo>
                <a:cubicBezTo>
                  <a:pt x="15497" y="10349"/>
                  <a:pt x="16924" y="8922"/>
                  <a:pt x="16924" y="7167"/>
                </a:cubicBezTo>
                <a:cubicBezTo>
                  <a:pt x="16924" y="5412"/>
                  <a:pt x="15497" y="3985"/>
                  <a:pt x="13742" y="3985"/>
                </a:cubicBezTo>
                <a:close/>
                <a:moveTo>
                  <a:pt x="13742" y="4384"/>
                </a:moveTo>
                <a:cubicBezTo>
                  <a:pt x="15278" y="4384"/>
                  <a:pt x="16525" y="5631"/>
                  <a:pt x="16525" y="7167"/>
                </a:cubicBezTo>
                <a:cubicBezTo>
                  <a:pt x="16525" y="8702"/>
                  <a:pt x="15278" y="9950"/>
                  <a:pt x="13742" y="9950"/>
                </a:cubicBezTo>
                <a:cubicBezTo>
                  <a:pt x="13505" y="9950"/>
                  <a:pt x="13277" y="9913"/>
                  <a:pt x="13057" y="9857"/>
                </a:cubicBezTo>
                <a:cubicBezTo>
                  <a:pt x="12988" y="9765"/>
                  <a:pt x="12919" y="9667"/>
                  <a:pt x="12827" y="9614"/>
                </a:cubicBezTo>
                <a:lnTo>
                  <a:pt x="11544" y="8537"/>
                </a:lnTo>
                <a:cubicBezTo>
                  <a:pt x="11452" y="8425"/>
                  <a:pt x="11355" y="8369"/>
                  <a:pt x="11251" y="8369"/>
                </a:cubicBezTo>
                <a:cubicBezTo>
                  <a:pt x="11249" y="8369"/>
                  <a:pt x="11248" y="8375"/>
                  <a:pt x="11245" y="8375"/>
                </a:cubicBezTo>
                <a:cubicBezTo>
                  <a:pt x="11067" y="8008"/>
                  <a:pt x="10959" y="7601"/>
                  <a:pt x="10959" y="7167"/>
                </a:cubicBezTo>
                <a:cubicBezTo>
                  <a:pt x="10959" y="5631"/>
                  <a:pt x="12207" y="4384"/>
                  <a:pt x="13742" y="4384"/>
                </a:cubicBezTo>
                <a:close/>
                <a:moveTo>
                  <a:pt x="12858" y="5380"/>
                </a:moveTo>
                <a:cubicBezTo>
                  <a:pt x="12735" y="5380"/>
                  <a:pt x="12619" y="5411"/>
                  <a:pt x="12509" y="5473"/>
                </a:cubicBezTo>
                <a:cubicBezTo>
                  <a:pt x="12399" y="5535"/>
                  <a:pt x="12312" y="5619"/>
                  <a:pt x="12248" y="5728"/>
                </a:cubicBezTo>
                <a:cubicBezTo>
                  <a:pt x="12184" y="5838"/>
                  <a:pt x="12154" y="5957"/>
                  <a:pt x="12154" y="6083"/>
                </a:cubicBezTo>
                <a:cubicBezTo>
                  <a:pt x="12154" y="6208"/>
                  <a:pt x="12185" y="6323"/>
                  <a:pt x="12248" y="6432"/>
                </a:cubicBezTo>
                <a:cubicBezTo>
                  <a:pt x="12310" y="6541"/>
                  <a:pt x="12393" y="6631"/>
                  <a:pt x="12503" y="6694"/>
                </a:cubicBezTo>
                <a:cubicBezTo>
                  <a:pt x="12613" y="6756"/>
                  <a:pt x="12731" y="6787"/>
                  <a:pt x="12858" y="6787"/>
                </a:cubicBezTo>
                <a:cubicBezTo>
                  <a:pt x="12981" y="6787"/>
                  <a:pt x="13098" y="6751"/>
                  <a:pt x="13207" y="6687"/>
                </a:cubicBezTo>
                <a:cubicBezTo>
                  <a:pt x="13316" y="6624"/>
                  <a:pt x="13405" y="6540"/>
                  <a:pt x="13468" y="6432"/>
                </a:cubicBezTo>
                <a:cubicBezTo>
                  <a:pt x="13531" y="6324"/>
                  <a:pt x="13561" y="6208"/>
                  <a:pt x="13561" y="6083"/>
                </a:cubicBezTo>
                <a:cubicBezTo>
                  <a:pt x="13561" y="5958"/>
                  <a:pt x="13525" y="5844"/>
                  <a:pt x="13462" y="5735"/>
                </a:cubicBezTo>
                <a:cubicBezTo>
                  <a:pt x="13399" y="5625"/>
                  <a:pt x="13315" y="5536"/>
                  <a:pt x="13207" y="5473"/>
                </a:cubicBezTo>
                <a:cubicBezTo>
                  <a:pt x="13098" y="5411"/>
                  <a:pt x="12981" y="5380"/>
                  <a:pt x="12858" y="5380"/>
                </a:cubicBezTo>
                <a:close/>
                <a:moveTo>
                  <a:pt x="14464" y="5380"/>
                </a:moveTo>
                <a:lnTo>
                  <a:pt x="12391" y="8499"/>
                </a:lnTo>
                <a:lnTo>
                  <a:pt x="12758" y="8499"/>
                </a:lnTo>
                <a:lnTo>
                  <a:pt x="14832" y="5380"/>
                </a:lnTo>
                <a:cubicBezTo>
                  <a:pt x="14832" y="5380"/>
                  <a:pt x="14464" y="5380"/>
                  <a:pt x="14464" y="5380"/>
                </a:cubicBezTo>
                <a:close/>
                <a:moveTo>
                  <a:pt x="8568" y="5579"/>
                </a:moveTo>
                <a:cubicBezTo>
                  <a:pt x="8238" y="5579"/>
                  <a:pt x="7970" y="5847"/>
                  <a:pt x="7970" y="6177"/>
                </a:cubicBezTo>
                <a:lnTo>
                  <a:pt x="7970" y="16083"/>
                </a:lnTo>
                <a:cubicBezTo>
                  <a:pt x="7970" y="16413"/>
                  <a:pt x="8238" y="16681"/>
                  <a:pt x="8568" y="16681"/>
                </a:cubicBezTo>
                <a:lnTo>
                  <a:pt x="9676" y="16681"/>
                </a:lnTo>
                <a:cubicBezTo>
                  <a:pt x="10006" y="16681"/>
                  <a:pt x="10274" y="16413"/>
                  <a:pt x="10274" y="16083"/>
                </a:cubicBezTo>
                <a:lnTo>
                  <a:pt x="10274" y="6177"/>
                </a:lnTo>
                <a:cubicBezTo>
                  <a:pt x="10274" y="5847"/>
                  <a:pt x="10006" y="5579"/>
                  <a:pt x="9676" y="5579"/>
                </a:cubicBezTo>
                <a:lnTo>
                  <a:pt x="8568" y="5579"/>
                </a:lnTo>
                <a:close/>
                <a:moveTo>
                  <a:pt x="12858" y="5735"/>
                </a:moveTo>
                <a:cubicBezTo>
                  <a:pt x="12951" y="5735"/>
                  <a:pt x="13031" y="5773"/>
                  <a:pt x="13094" y="5841"/>
                </a:cubicBezTo>
                <a:cubicBezTo>
                  <a:pt x="13158" y="5908"/>
                  <a:pt x="13188" y="5987"/>
                  <a:pt x="13188" y="6083"/>
                </a:cubicBezTo>
                <a:cubicBezTo>
                  <a:pt x="13188" y="6181"/>
                  <a:pt x="13159" y="6260"/>
                  <a:pt x="13094" y="6326"/>
                </a:cubicBezTo>
                <a:cubicBezTo>
                  <a:pt x="13030" y="6392"/>
                  <a:pt x="12949" y="6426"/>
                  <a:pt x="12858" y="6426"/>
                </a:cubicBezTo>
                <a:cubicBezTo>
                  <a:pt x="12765" y="6426"/>
                  <a:pt x="12686" y="6394"/>
                  <a:pt x="12621" y="6326"/>
                </a:cubicBezTo>
                <a:cubicBezTo>
                  <a:pt x="12556" y="6259"/>
                  <a:pt x="12522" y="6178"/>
                  <a:pt x="12522" y="6083"/>
                </a:cubicBezTo>
                <a:cubicBezTo>
                  <a:pt x="12522" y="5989"/>
                  <a:pt x="12555" y="5909"/>
                  <a:pt x="12621" y="5841"/>
                </a:cubicBezTo>
                <a:cubicBezTo>
                  <a:pt x="12687" y="5772"/>
                  <a:pt x="12766" y="5735"/>
                  <a:pt x="12858" y="5735"/>
                </a:cubicBezTo>
                <a:close/>
                <a:moveTo>
                  <a:pt x="8568" y="5978"/>
                </a:moveTo>
                <a:cubicBezTo>
                  <a:pt x="8568" y="5978"/>
                  <a:pt x="9676" y="5978"/>
                  <a:pt x="9676" y="5978"/>
                </a:cubicBezTo>
                <a:cubicBezTo>
                  <a:pt x="9786" y="5978"/>
                  <a:pt x="9875" y="6067"/>
                  <a:pt x="9875" y="6177"/>
                </a:cubicBezTo>
                <a:lnTo>
                  <a:pt x="9875" y="16083"/>
                </a:lnTo>
                <a:cubicBezTo>
                  <a:pt x="9875" y="16193"/>
                  <a:pt x="9786" y="16282"/>
                  <a:pt x="9676" y="16282"/>
                </a:cubicBezTo>
                <a:lnTo>
                  <a:pt x="8568" y="16282"/>
                </a:lnTo>
                <a:cubicBezTo>
                  <a:pt x="8458" y="16282"/>
                  <a:pt x="8369" y="16193"/>
                  <a:pt x="8369" y="16083"/>
                </a:cubicBezTo>
                <a:lnTo>
                  <a:pt x="8369" y="6177"/>
                </a:lnTo>
                <a:cubicBezTo>
                  <a:pt x="8369" y="6067"/>
                  <a:pt x="8458" y="5978"/>
                  <a:pt x="8568" y="5978"/>
                </a:cubicBezTo>
                <a:close/>
                <a:moveTo>
                  <a:pt x="14371" y="7098"/>
                </a:moveTo>
                <a:cubicBezTo>
                  <a:pt x="14249" y="7098"/>
                  <a:pt x="14132" y="7129"/>
                  <a:pt x="14022" y="7192"/>
                </a:cubicBezTo>
                <a:cubicBezTo>
                  <a:pt x="13912" y="7255"/>
                  <a:pt x="13819" y="7344"/>
                  <a:pt x="13755" y="7453"/>
                </a:cubicBezTo>
                <a:cubicBezTo>
                  <a:pt x="13691" y="7563"/>
                  <a:pt x="13661" y="7677"/>
                  <a:pt x="13661" y="7802"/>
                </a:cubicBezTo>
                <a:cubicBezTo>
                  <a:pt x="13661" y="7927"/>
                  <a:pt x="13691" y="8042"/>
                  <a:pt x="13755" y="8151"/>
                </a:cubicBezTo>
                <a:cubicBezTo>
                  <a:pt x="13818" y="8260"/>
                  <a:pt x="13907" y="8350"/>
                  <a:pt x="14016" y="8412"/>
                </a:cubicBezTo>
                <a:cubicBezTo>
                  <a:pt x="14125" y="8474"/>
                  <a:pt x="14244" y="8499"/>
                  <a:pt x="14371" y="8499"/>
                </a:cubicBezTo>
                <a:cubicBezTo>
                  <a:pt x="14495" y="8499"/>
                  <a:pt x="14612" y="8469"/>
                  <a:pt x="14720" y="8406"/>
                </a:cubicBezTo>
                <a:cubicBezTo>
                  <a:pt x="14828" y="8343"/>
                  <a:pt x="14912" y="8258"/>
                  <a:pt x="14975" y="8151"/>
                </a:cubicBezTo>
                <a:cubicBezTo>
                  <a:pt x="15037" y="8043"/>
                  <a:pt x="15068" y="7927"/>
                  <a:pt x="15068" y="7802"/>
                </a:cubicBezTo>
                <a:cubicBezTo>
                  <a:pt x="15068" y="7676"/>
                  <a:pt x="15037" y="7561"/>
                  <a:pt x="14975" y="7453"/>
                </a:cubicBezTo>
                <a:cubicBezTo>
                  <a:pt x="14913" y="7345"/>
                  <a:pt x="14830" y="7256"/>
                  <a:pt x="14720" y="7192"/>
                </a:cubicBezTo>
                <a:cubicBezTo>
                  <a:pt x="14610" y="7128"/>
                  <a:pt x="14494" y="7098"/>
                  <a:pt x="14371" y="7098"/>
                </a:cubicBezTo>
                <a:close/>
                <a:moveTo>
                  <a:pt x="14371" y="7453"/>
                </a:moveTo>
                <a:cubicBezTo>
                  <a:pt x="14462" y="7453"/>
                  <a:pt x="14537" y="7489"/>
                  <a:pt x="14601" y="7559"/>
                </a:cubicBezTo>
                <a:cubicBezTo>
                  <a:pt x="14666" y="7630"/>
                  <a:pt x="14701" y="7710"/>
                  <a:pt x="14701" y="7802"/>
                </a:cubicBezTo>
                <a:cubicBezTo>
                  <a:pt x="14701" y="7902"/>
                  <a:pt x="14667" y="7986"/>
                  <a:pt x="14601" y="8051"/>
                </a:cubicBezTo>
                <a:cubicBezTo>
                  <a:pt x="14536" y="8116"/>
                  <a:pt x="14461" y="8144"/>
                  <a:pt x="14371" y="8144"/>
                </a:cubicBezTo>
                <a:cubicBezTo>
                  <a:pt x="14281" y="8144"/>
                  <a:pt x="14201" y="8116"/>
                  <a:pt x="14134" y="8051"/>
                </a:cubicBezTo>
                <a:cubicBezTo>
                  <a:pt x="14068" y="7986"/>
                  <a:pt x="14035" y="7901"/>
                  <a:pt x="14035" y="7802"/>
                </a:cubicBezTo>
                <a:cubicBezTo>
                  <a:pt x="14035" y="7709"/>
                  <a:pt x="14063" y="7629"/>
                  <a:pt x="14128" y="7559"/>
                </a:cubicBezTo>
                <a:cubicBezTo>
                  <a:pt x="14193" y="7489"/>
                  <a:pt x="14278" y="7453"/>
                  <a:pt x="14371" y="7453"/>
                </a:cubicBezTo>
                <a:close/>
                <a:moveTo>
                  <a:pt x="5778" y="7572"/>
                </a:moveTo>
                <a:cubicBezTo>
                  <a:pt x="5449" y="7572"/>
                  <a:pt x="5181" y="7840"/>
                  <a:pt x="5181" y="8169"/>
                </a:cubicBezTo>
                <a:lnTo>
                  <a:pt x="5181" y="16015"/>
                </a:lnTo>
                <a:cubicBezTo>
                  <a:pt x="5181" y="16344"/>
                  <a:pt x="5449" y="16613"/>
                  <a:pt x="5778" y="16613"/>
                </a:cubicBezTo>
                <a:lnTo>
                  <a:pt x="6887" y="16613"/>
                </a:lnTo>
                <a:cubicBezTo>
                  <a:pt x="7216" y="16613"/>
                  <a:pt x="7484" y="16344"/>
                  <a:pt x="7484" y="16015"/>
                </a:cubicBezTo>
                <a:lnTo>
                  <a:pt x="7484" y="8169"/>
                </a:lnTo>
                <a:cubicBezTo>
                  <a:pt x="7484" y="7840"/>
                  <a:pt x="7216" y="7572"/>
                  <a:pt x="6887" y="7572"/>
                </a:cubicBezTo>
                <a:lnTo>
                  <a:pt x="5778" y="7572"/>
                </a:lnTo>
                <a:close/>
                <a:moveTo>
                  <a:pt x="5778" y="7970"/>
                </a:moveTo>
                <a:cubicBezTo>
                  <a:pt x="5778" y="7970"/>
                  <a:pt x="6887" y="7970"/>
                  <a:pt x="6887" y="7970"/>
                </a:cubicBezTo>
                <a:cubicBezTo>
                  <a:pt x="6997" y="7970"/>
                  <a:pt x="7086" y="8059"/>
                  <a:pt x="7086" y="8169"/>
                </a:cubicBezTo>
                <a:lnTo>
                  <a:pt x="7086" y="16015"/>
                </a:lnTo>
                <a:cubicBezTo>
                  <a:pt x="7086" y="16125"/>
                  <a:pt x="6996" y="16214"/>
                  <a:pt x="6887" y="16214"/>
                </a:cubicBezTo>
                <a:lnTo>
                  <a:pt x="5778" y="16214"/>
                </a:lnTo>
                <a:cubicBezTo>
                  <a:pt x="5668" y="16214"/>
                  <a:pt x="5579" y="16125"/>
                  <a:pt x="5579" y="16015"/>
                </a:cubicBezTo>
                <a:lnTo>
                  <a:pt x="5579" y="8169"/>
                </a:lnTo>
                <a:cubicBezTo>
                  <a:pt x="5579" y="8059"/>
                  <a:pt x="5668" y="7970"/>
                  <a:pt x="5778" y="7970"/>
                </a:cubicBezTo>
                <a:close/>
                <a:moveTo>
                  <a:pt x="11357" y="9253"/>
                </a:moveTo>
                <a:cubicBezTo>
                  <a:pt x="11743" y="9694"/>
                  <a:pt x="12241" y="10023"/>
                  <a:pt x="12814" y="10199"/>
                </a:cubicBezTo>
                <a:cubicBezTo>
                  <a:pt x="12837" y="10254"/>
                  <a:pt x="12864" y="10311"/>
                  <a:pt x="12864" y="10361"/>
                </a:cubicBezTo>
                <a:lnTo>
                  <a:pt x="12864" y="15977"/>
                </a:lnTo>
                <a:cubicBezTo>
                  <a:pt x="12864" y="16087"/>
                  <a:pt x="12775" y="16177"/>
                  <a:pt x="12665" y="16177"/>
                </a:cubicBezTo>
                <a:lnTo>
                  <a:pt x="11557" y="16177"/>
                </a:lnTo>
                <a:cubicBezTo>
                  <a:pt x="11447" y="16177"/>
                  <a:pt x="11357" y="16087"/>
                  <a:pt x="11357" y="15977"/>
                </a:cubicBezTo>
                <a:lnTo>
                  <a:pt x="11357" y="9253"/>
                </a:lnTo>
                <a:close/>
                <a:moveTo>
                  <a:pt x="14346" y="10760"/>
                </a:moveTo>
                <a:cubicBezTo>
                  <a:pt x="14016" y="10760"/>
                  <a:pt x="13748" y="11028"/>
                  <a:pt x="13748" y="11357"/>
                </a:cubicBezTo>
                <a:lnTo>
                  <a:pt x="13748" y="15915"/>
                </a:lnTo>
                <a:cubicBezTo>
                  <a:pt x="13748" y="16245"/>
                  <a:pt x="14016" y="16513"/>
                  <a:pt x="14346" y="16513"/>
                </a:cubicBezTo>
                <a:lnTo>
                  <a:pt x="15454" y="16513"/>
                </a:lnTo>
                <a:cubicBezTo>
                  <a:pt x="15784" y="16513"/>
                  <a:pt x="16052" y="16245"/>
                  <a:pt x="16052" y="15915"/>
                </a:cubicBezTo>
                <a:lnTo>
                  <a:pt x="16052" y="11357"/>
                </a:lnTo>
                <a:cubicBezTo>
                  <a:pt x="16052" y="11028"/>
                  <a:pt x="15784" y="10760"/>
                  <a:pt x="15454" y="10760"/>
                </a:cubicBezTo>
                <a:lnTo>
                  <a:pt x="14346" y="10760"/>
                </a:lnTo>
                <a:close/>
                <a:moveTo>
                  <a:pt x="14346" y="11158"/>
                </a:moveTo>
                <a:cubicBezTo>
                  <a:pt x="14346" y="11158"/>
                  <a:pt x="15454" y="11158"/>
                  <a:pt x="15454" y="11158"/>
                </a:cubicBezTo>
                <a:cubicBezTo>
                  <a:pt x="15564" y="11158"/>
                  <a:pt x="15654" y="11247"/>
                  <a:pt x="15654" y="11357"/>
                </a:cubicBezTo>
                <a:lnTo>
                  <a:pt x="15654" y="15915"/>
                </a:lnTo>
                <a:cubicBezTo>
                  <a:pt x="15654" y="16025"/>
                  <a:pt x="15564" y="16114"/>
                  <a:pt x="15454" y="16114"/>
                </a:cubicBezTo>
                <a:lnTo>
                  <a:pt x="14346" y="16114"/>
                </a:lnTo>
                <a:cubicBezTo>
                  <a:pt x="14236" y="16114"/>
                  <a:pt x="14147" y="16025"/>
                  <a:pt x="14147" y="15915"/>
                </a:cubicBezTo>
                <a:lnTo>
                  <a:pt x="14147" y="11357"/>
                </a:lnTo>
                <a:cubicBezTo>
                  <a:pt x="14147" y="11247"/>
                  <a:pt x="14236" y="11158"/>
                  <a:pt x="14346" y="11158"/>
                </a:cubicBezTo>
                <a:close/>
                <a:moveTo>
                  <a:pt x="5181" y="17335"/>
                </a:moveTo>
                <a:lnTo>
                  <a:pt x="5181" y="17733"/>
                </a:lnTo>
                <a:lnTo>
                  <a:pt x="16195" y="17733"/>
                </a:lnTo>
                <a:cubicBezTo>
                  <a:pt x="16195" y="17733"/>
                  <a:pt x="16195" y="17335"/>
                  <a:pt x="16195" y="17335"/>
                </a:cubicBezTo>
                <a:lnTo>
                  <a:pt x="5181" y="17335"/>
                </a:ln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50" name="Shape 520"/>
          <p:cNvSpPr/>
          <p:nvPr/>
        </p:nvSpPr>
        <p:spPr>
          <a:xfrm>
            <a:off x="3587818" y="5731153"/>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4"/>
                  <a:pt x="0" y="10799"/>
                </a:cubicBezTo>
                <a:cubicBezTo>
                  <a:pt x="0" y="16763"/>
                  <a:pt x="4834" y="21600"/>
                  <a:pt x="10799" y="21600"/>
                </a:cubicBezTo>
                <a:cubicBezTo>
                  <a:pt x="16763" y="21600"/>
                  <a:pt x="21600" y="16763"/>
                  <a:pt x="21600" y="10799"/>
                </a:cubicBezTo>
                <a:cubicBezTo>
                  <a:pt x="21600" y="4834"/>
                  <a:pt x="16763" y="0"/>
                  <a:pt x="10799" y="0"/>
                </a:cubicBezTo>
                <a:close/>
                <a:moveTo>
                  <a:pt x="10799" y="851"/>
                </a:moveTo>
                <a:cubicBezTo>
                  <a:pt x="16293" y="851"/>
                  <a:pt x="20749" y="5304"/>
                  <a:pt x="20749" y="10799"/>
                </a:cubicBezTo>
                <a:cubicBezTo>
                  <a:pt x="20749" y="16293"/>
                  <a:pt x="16293" y="20749"/>
                  <a:pt x="10799" y="20749"/>
                </a:cubicBezTo>
                <a:cubicBezTo>
                  <a:pt x="5304" y="20749"/>
                  <a:pt x="851" y="16293"/>
                  <a:pt x="851" y="10799"/>
                </a:cubicBezTo>
                <a:cubicBezTo>
                  <a:pt x="851" y="5304"/>
                  <a:pt x="5304" y="851"/>
                  <a:pt x="10799" y="851"/>
                </a:cubicBezTo>
                <a:close/>
                <a:moveTo>
                  <a:pt x="13483" y="3605"/>
                </a:moveTo>
                <a:cubicBezTo>
                  <a:pt x="11013" y="3605"/>
                  <a:pt x="9010" y="5608"/>
                  <a:pt x="9010" y="8078"/>
                </a:cubicBezTo>
                <a:cubicBezTo>
                  <a:pt x="9010" y="9215"/>
                  <a:pt x="9434" y="10252"/>
                  <a:pt x="10134" y="11041"/>
                </a:cubicBezTo>
                <a:lnTo>
                  <a:pt x="9514" y="11663"/>
                </a:lnTo>
                <a:lnTo>
                  <a:pt x="9483" y="11632"/>
                </a:lnTo>
                <a:cubicBezTo>
                  <a:pt x="9302" y="11451"/>
                  <a:pt x="9060" y="11351"/>
                  <a:pt x="8804" y="11351"/>
                </a:cubicBezTo>
                <a:cubicBezTo>
                  <a:pt x="8549" y="11351"/>
                  <a:pt x="8307" y="11451"/>
                  <a:pt x="8126" y="11632"/>
                </a:cubicBezTo>
                <a:lnTo>
                  <a:pt x="3974" y="15784"/>
                </a:lnTo>
                <a:cubicBezTo>
                  <a:pt x="3601" y="16158"/>
                  <a:pt x="3601" y="16765"/>
                  <a:pt x="3974" y="17139"/>
                </a:cubicBezTo>
                <a:lnTo>
                  <a:pt x="4397" y="17561"/>
                </a:lnTo>
                <a:cubicBezTo>
                  <a:pt x="4577" y="17742"/>
                  <a:pt x="4819" y="17840"/>
                  <a:pt x="5075" y="17840"/>
                </a:cubicBezTo>
                <a:cubicBezTo>
                  <a:pt x="5331" y="17840"/>
                  <a:pt x="5570" y="17742"/>
                  <a:pt x="5751" y="17561"/>
                </a:cubicBezTo>
                <a:lnTo>
                  <a:pt x="9903" y="13410"/>
                </a:lnTo>
                <a:cubicBezTo>
                  <a:pt x="10084" y="13228"/>
                  <a:pt x="10185" y="12987"/>
                  <a:pt x="10185" y="12731"/>
                </a:cubicBezTo>
                <a:cubicBezTo>
                  <a:pt x="10185" y="12475"/>
                  <a:pt x="10084" y="12236"/>
                  <a:pt x="9903" y="12055"/>
                </a:cubicBezTo>
                <a:lnTo>
                  <a:pt x="9894" y="12046"/>
                </a:lnTo>
                <a:lnTo>
                  <a:pt x="10517" y="11424"/>
                </a:lnTo>
                <a:cubicBezTo>
                  <a:pt x="11306" y="12124"/>
                  <a:pt x="12345" y="12550"/>
                  <a:pt x="13483" y="12550"/>
                </a:cubicBezTo>
                <a:cubicBezTo>
                  <a:pt x="15952" y="12550"/>
                  <a:pt x="17953" y="10548"/>
                  <a:pt x="17953" y="8078"/>
                </a:cubicBezTo>
                <a:cubicBezTo>
                  <a:pt x="17953" y="5608"/>
                  <a:pt x="15952" y="3605"/>
                  <a:pt x="13483" y="3605"/>
                </a:cubicBezTo>
                <a:close/>
                <a:moveTo>
                  <a:pt x="13483" y="4149"/>
                </a:moveTo>
                <a:cubicBezTo>
                  <a:pt x="15651" y="4149"/>
                  <a:pt x="17409" y="5909"/>
                  <a:pt x="17409" y="8078"/>
                </a:cubicBezTo>
                <a:cubicBezTo>
                  <a:pt x="17409" y="10247"/>
                  <a:pt x="15651" y="12004"/>
                  <a:pt x="13483" y="12004"/>
                </a:cubicBezTo>
                <a:cubicBezTo>
                  <a:pt x="11313" y="12004"/>
                  <a:pt x="9554" y="10247"/>
                  <a:pt x="9554" y="8078"/>
                </a:cubicBezTo>
                <a:cubicBezTo>
                  <a:pt x="9554" y="5909"/>
                  <a:pt x="11313" y="4149"/>
                  <a:pt x="13483" y="4149"/>
                </a:cubicBezTo>
                <a:close/>
                <a:moveTo>
                  <a:pt x="13491" y="4957"/>
                </a:moveTo>
                <a:cubicBezTo>
                  <a:pt x="11764" y="4957"/>
                  <a:pt x="10365" y="6357"/>
                  <a:pt x="10365" y="8083"/>
                </a:cubicBezTo>
                <a:cubicBezTo>
                  <a:pt x="10365" y="9810"/>
                  <a:pt x="11764" y="11210"/>
                  <a:pt x="13491" y="11210"/>
                </a:cubicBezTo>
                <a:cubicBezTo>
                  <a:pt x="15218" y="11210"/>
                  <a:pt x="16618" y="9810"/>
                  <a:pt x="16618" y="8083"/>
                </a:cubicBezTo>
                <a:cubicBezTo>
                  <a:pt x="16618" y="6357"/>
                  <a:pt x="15218" y="4957"/>
                  <a:pt x="13491" y="4957"/>
                </a:cubicBezTo>
                <a:close/>
                <a:moveTo>
                  <a:pt x="13491" y="5337"/>
                </a:moveTo>
                <a:cubicBezTo>
                  <a:pt x="15007" y="5337"/>
                  <a:pt x="16235" y="6567"/>
                  <a:pt x="16235" y="8083"/>
                </a:cubicBezTo>
                <a:cubicBezTo>
                  <a:pt x="16235" y="9600"/>
                  <a:pt x="15007" y="10827"/>
                  <a:pt x="13491" y="10827"/>
                </a:cubicBezTo>
                <a:cubicBezTo>
                  <a:pt x="11975" y="10827"/>
                  <a:pt x="10745" y="9600"/>
                  <a:pt x="10745" y="8083"/>
                </a:cubicBezTo>
                <a:cubicBezTo>
                  <a:pt x="10745" y="6567"/>
                  <a:pt x="11975" y="5337"/>
                  <a:pt x="13491" y="5337"/>
                </a:cubicBezTo>
                <a:close/>
                <a:moveTo>
                  <a:pt x="8804" y="11891"/>
                </a:moveTo>
                <a:cubicBezTo>
                  <a:pt x="8916" y="11891"/>
                  <a:pt x="9021" y="11937"/>
                  <a:pt x="9100" y="12015"/>
                </a:cubicBezTo>
                <a:lnTo>
                  <a:pt x="9523" y="12435"/>
                </a:lnTo>
                <a:cubicBezTo>
                  <a:pt x="9602" y="12514"/>
                  <a:pt x="9644" y="12619"/>
                  <a:pt x="9644" y="12731"/>
                </a:cubicBezTo>
                <a:cubicBezTo>
                  <a:pt x="9644" y="12842"/>
                  <a:pt x="9602" y="12948"/>
                  <a:pt x="9523" y="13026"/>
                </a:cubicBezTo>
                <a:lnTo>
                  <a:pt x="5371" y="17178"/>
                </a:lnTo>
                <a:cubicBezTo>
                  <a:pt x="5292" y="17257"/>
                  <a:pt x="5187" y="17299"/>
                  <a:pt x="5075" y="17299"/>
                </a:cubicBezTo>
                <a:cubicBezTo>
                  <a:pt x="4964" y="17299"/>
                  <a:pt x="4859" y="17257"/>
                  <a:pt x="4780" y="17178"/>
                </a:cubicBezTo>
                <a:lnTo>
                  <a:pt x="4357" y="16756"/>
                </a:lnTo>
                <a:cubicBezTo>
                  <a:pt x="4194" y="16593"/>
                  <a:pt x="4194" y="16330"/>
                  <a:pt x="4357" y="16167"/>
                </a:cubicBezTo>
                <a:lnTo>
                  <a:pt x="8509" y="12015"/>
                </a:lnTo>
                <a:cubicBezTo>
                  <a:pt x="8588" y="11937"/>
                  <a:pt x="8693" y="11891"/>
                  <a:pt x="8804" y="11891"/>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54" name="Shape 335"/>
          <p:cNvSpPr/>
          <p:nvPr/>
        </p:nvSpPr>
        <p:spPr>
          <a:xfrm>
            <a:off x="4365702" y="3162921"/>
            <a:ext cx="2388935" cy="64633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Optimize Campaign Management / Uplift Model</a:t>
            </a:r>
          </a:p>
          <a:p>
            <a:pPr defTabSz="292100">
              <a:defRPr sz="1800" b="0" cap="none">
                <a:solidFill>
                  <a:srgbClr val="000000"/>
                </a:solidFill>
              </a:defRPr>
            </a:pPr>
            <a:endParaRPr sz="1400" kern="0" dirty="0"/>
          </a:p>
        </p:txBody>
      </p:sp>
      <p:sp>
        <p:nvSpPr>
          <p:cNvPr id="55" name="Shape 344"/>
          <p:cNvSpPr/>
          <p:nvPr/>
        </p:nvSpPr>
        <p:spPr>
          <a:xfrm>
            <a:off x="4365703" y="3580692"/>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Marketing</a:t>
            </a:r>
            <a:endParaRPr sz="1400" kern="0" dirty="0"/>
          </a:p>
        </p:txBody>
      </p:sp>
      <p:sp>
        <p:nvSpPr>
          <p:cNvPr id="56" name="Shape 353"/>
          <p:cNvSpPr/>
          <p:nvPr/>
        </p:nvSpPr>
        <p:spPr>
          <a:xfrm>
            <a:off x="3599674" y="3160378"/>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cubicBezTo>
                  <a:pt x="4838" y="0"/>
                  <a:pt x="0" y="4838"/>
                  <a:pt x="0" y="10803"/>
                </a:cubicBezTo>
                <a:cubicBezTo>
                  <a:pt x="0" y="16768"/>
                  <a:pt x="4838" y="21600"/>
                  <a:pt x="10803" y="21600"/>
                </a:cubicBezTo>
                <a:cubicBezTo>
                  <a:pt x="16768" y="21600"/>
                  <a:pt x="21600" y="16768"/>
                  <a:pt x="21600" y="10803"/>
                </a:cubicBezTo>
                <a:cubicBezTo>
                  <a:pt x="21600" y="4838"/>
                  <a:pt x="16768" y="0"/>
                  <a:pt x="10803" y="0"/>
                </a:cubicBezTo>
                <a:close/>
                <a:moveTo>
                  <a:pt x="10803" y="852"/>
                </a:moveTo>
                <a:cubicBezTo>
                  <a:pt x="16298" y="852"/>
                  <a:pt x="20753" y="5307"/>
                  <a:pt x="20753" y="10803"/>
                </a:cubicBezTo>
                <a:cubicBezTo>
                  <a:pt x="20753" y="16298"/>
                  <a:pt x="16298" y="20753"/>
                  <a:pt x="10803" y="20753"/>
                </a:cubicBezTo>
                <a:cubicBezTo>
                  <a:pt x="5308" y="20753"/>
                  <a:pt x="852" y="16298"/>
                  <a:pt x="852" y="10803"/>
                </a:cubicBezTo>
                <a:cubicBezTo>
                  <a:pt x="852" y="5307"/>
                  <a:pt x="5308" y="852"/>
                  <a:pt x="10803" y="852"/>
                </a:cubicBezTo>
                <a:close/>
                <a:moveTo>
                  <a:pt x="10621" y="3172"/>
                </a:moveTo>
                <a:cubicBezTo>
                  <a:pt x="10250" y="3183"/>
                  <a:pt x="9881" y="3220"/>
                  <a:pt x="9522" y="3282"/>
                </a:cubicBezTo>
                <a:cubicBezTo>
                  <a:pt x="9476" y="3276"/>
                  <a:pt x="9426" y="3276"/>
                  <a:pt x="9373" y="3288"/>
                </a:cubicBezTo>
                <a:cubicBezTo>
                  <a:pt x="9167" y="3333"/>
                  <a:pt x="8966" y="3389"/>
                  <a:pt x="8763" y="3452"/>
                </a:cubicBezTo>
                <a:cubicBezTo>
                  <a:pt x="6860" y="3987"/>
                  <a:pt x="5221" y="5242"/>
                  <a:pt x="4211" y="6965"/>
                </a:cubicBezTo>
                <a:cubicBezTo>
                  <a:pt x="4129" y="7095"/>
                  <a:pt x="4049" y="7228"/>
                  <a:pt x="3975" y="7361"/>
                </a:cubicBezTo>
                <a:cubicBezTo>
                  <a:pt x="3953" y="7401"/>
                  <a:pt x="3944" y="7444"/>
                  <a:pt x="3936" y="7488"/>
                </a:cubicBezTo>
                <a:cubicBezTo>
                  <a:pt x="3711" y="7950"/>
                  <a:pt x="3525" y="8440"/>
                  <a:pt x="3392" y="8956"/>
                </a:cubicBezTo>
                <a:cubicBezTo>
                  <a:pt x="2436" y="12672"/>
                  <a:pt x="4612" y="16439"/>
                  <a:pt x="8081" y="17840"/>
                </a:cubicBezTo>
                <a:cubicBezTo>
                  <a:pt x="11284" y="19133"/>
                  <a:pt x="14920" y="17850"/>
                  <a:pt x="16905" y="15179"/>
                </a:cubicBezTo>
                <a:cubicBezTo>
                  <a:pt x="16962" y="15138"/>
                  <a:pt x="17007" y="15083"/>
                  <a:pt x="17032" y="15008"/>
                </a:cubicBezTo>
                <a:cubicBezTo>
                  <a:pt x="17219" y="14741"/>
                  <a:pt x="17390" y="14460"/>
                  <a:pt x="17543" y="14167"/>
                </a:cubicBezTo>
                <a:cubicBezTo>
                  <a:pt x="18094" y="13113"/>
                  <a:pt x="18342" y="11925"/>
                  <a:pt x="18362" y="10742"/>
                </a:cubicBezTo>
                <a:cubicBezTo>
                  <a:pt x="18299" y="7002"/>
                  <a:pt x="15532" y="3670"/>
                  <a:pt x="11748" y="3222"/>
                </a:cubicBezTo>
                <a:cubicBezTo>
                  <a:pt x="11369" y="3177"/>
                  <a:pt x="10993" y="3161"/>
                  <a:pt x="10621" y="3172"/>
                </a:cubicBezTo>
                <a:close/>
                <a:moveTo>
                  <a:pt x="10770" y="3947"/>
                </a:moveTo>
                <a:cubicBezTo>
                  <a:pt x="11407" y="3937"/>
                  <a:pt x="12024" y="4020"/>
                  <a:pt x="12606" y="4184"/>
                </a:cubicBezTo>
                <a:cubicBezTo>
                  <a:pt x="12310" y="4935"/>
                  <a:pt x="12420" y="5676"/>
                  <a:pt x="13117" y="6240"/>
                </a:cubicBezTo>
                <a:cubicBezTo>
                  <a:pt x="13417" y="6482"/>
                  <a:pt x="13748" y="6754"/>
                  <a:pt x="13892" y="7125"/>
                </a:cubicBezTo>
                <a:cubicBezTo>
                  <a:pt x="13999" y="7398"/>
                  <a:pt x="13798" y="7876"/>
                  <a:pt x="13799" y="8180"/>
                </a:cubicBezTo>
                <a:cubicBezTo>
                  <a:pt x="13800" y="8396"/>
                  <a:pt x="13920" y="8642"/>
                  <a:pt x="14057" y="8802"/>
                </a:cubicBezTo>
                <a:cubicBezTo>
                  <a:pt x="14443" y="9248"/>
                  <a:pt x="14202" y="9538"/>
                  <a:pt x="14035" y="9989"/>
                </a:cubicBezTo>
                <a:cubicBezTo>
                  <a:pt x="13860" y="10464"/>
                  <a:pt x="13741" y="10950"/>
                  <a:pt x="13997" y="11413"/>
                </a:cubicBezTo>
                <a:cubicBezTo>
                  <a:pt x="14317" y="11990"/>
                  <a:pt x="15548" y="11758"/>
                  <a:pt x="16042" y="11985"/>
                </a:cubicBezTo>
                <a:cubicBezTo>
                  <a:pt x="16429" y="12162"/>
                  <a:pt x="16297" y="13972"/>
                  <a:pt x="16267" y="14684"/>
                </a:cubicBezTo>
                <a:cubicBezTo>
                  <a:pt x="15038" y="16392"/>
                  <a:pt x="13047" y="17504"/>
                  <a:pt x="10770" y="17543"/>
                </a:cubicBezTo>
                <a:cubicBezTo>
                  <a:pt x="10708" y="17544"/>
                  <a:pt x="10650" y="17543"/>
                  <a:pt x="10588" y="17543"/>
                </a:cubicBezTo>
                <a:cubicBezTo>
                  <a:pt x="10584" y="17337"/>
                  <a:pt x="10580" y="17127"/>
                  <a:pt x="10583" y="16922"/>
                </a:cubicBezTo>
                <a:cubicBezTo>
                  <a:pt x="10590" y="16292"/>
                  <a:pt x="11077" y="16084"/>
                  <a:pt x="11490" y="15701"/>
                </a:cubicBezTo>
                <a:cubicBezTo>
                  <a:pt x="12045" y="15187"/>
                  <a:pt x="12898" y="14107"/>
                  <a:pt x="12826" y="13288"/>
                </a:cubicBezTo>
                <a:cubicBezTo>
                  <a:pt x="12766" y="12607"/>
                  <a:pt x="12054" y="12120"/>
                  <a:pt x="11561" y="11737"/>
                </a:cubicBezTo>
                <a:cubicBezTo>
                  <a:pt x="10907" y="11230"/>
                  <a:pt x="10181" y="10711"/>
                  <a:pt x="9406" y="10401"/>
                </a:cubicBezTo>
                <a:cubicBezTo>
                  <a:pt x="8884" y="10192"/>
                  <a:pt x="8341" y="10151"/>
                  <a:pt x="7796" y="10044"/>
                </a:cubicBezTo>
                <a:cubicBezTo>
                  <a:pt x="7699" y="10025"/>
                  <a:pt x="7514" y="9560"/>
                  <a:pt x="7499" y="9522"/>
                </a:cubicBezTo>
                <a:cubicBezTo>
                  <a:pt x="7338" y="9117"/>
                  <a:pt x="7402" y="9300"/>
                  <a:pt x="7763" y="9329"/>
                </a:cubicBezTo>
                <a:cubicBezTo>
                  <a:pt x="8678" y="9404"/>
                  <a:pt x="9068" y="8798"/>
                  <a:pt x="9412" y="8054"/>
                </a:cubicBezTo>
                <a:cubicBezTo>
                  <a:pt x="9726" y="7373"/>
                  <a:pt x="10040" y="6561"/>
                  <a:pt x="9934" y="5800"/>
                </a:cubicBezTo>
                <a:cubicBezTo>
                  <a:pt x="9881" y="5418"/>
                  <a:pt x="9195" y="5305"/>
                  <a:pt x="9401" y="4926"/>
                </a:cubicBezTo>
                <a:cubicBezTo>
                  <a:pt x="9552" y="4648"/>
                  <a:pt x="9670" y="4339"/>
                  <a:pt x="9775" y="4035"/>
                </a:cubicBezTo>
                <a:cubicBezTo>
                  <a:pt x="10102" y="3982"/>
                  <a:pt x="10433" y="3953"/>
                  <a:pt x="10770" y="3947"/>
                </a:cubicBezTo>
                <a:close/>
                <a:moveTo>
                  <a:pt x="8763" y="4288"/>
                </a:moveTo>
                <a:cubicBezTo>
                  <a:pt x="8551" y="4738"/>
                  <a:pt x="8380" y="5226"/>
                  <a:pt x="8664" y="5558"/>
                </a:cubicBezTo>
                <a:cubicBezTo>
                  <a:pt x="8762" y="5673"/>
                  <a:pt x="9128" y="5896"/>
                  <a:pt x="9170" y="6014"/>
                </a:cubicBezTo>
                <a:cubicBezTo>
                  <a:pt x="9231" y="6189"/>
                  <a:pt x="9118" y="6481"/>
                  <a:pt x="9077" y="6652"/>
                </a:cubicBezTo>
                <a:cubicBezTo>
                  <a:pt x="8964" y="7114"/>
                  <a:pt x="8782" y="7558"/>
                  <a:pt x="8571" y="7982"/>
                </a:cubicBezTo>
                <a:cubicBezTo>
                  <a:pt x="8302" y="8523"/>
                  <a:pt x="7949" y="8541"/>
                  <a:pt x="7389" y="8510"/>
                </a:cubicBezTo>
                <a:cubicBezTo>
                  <a:pt x="7092" y="8494"/>
                  <a:pt x="6874" y="8635"/>
                  <a:pt x="6718" y="8873"/>
                </a:cubicBezTo>
                <a:cubicBezTo>
                  <a:pt x="6390" y="9376"/>
                  <a:pt x="6951" y="10567"/>
                  <a:pt x="7471" y="10764"/>
                </a:cubicBezTo>
                <a:cubicBezTo>
                  <a:pt x="7984" y="10959"/>
                  <a:pt x="8574" y="10959"/>
                  <a:pt x="9104" y="11127"/>
                </a:cubicBezTo>
                <a:cubicBezTo>
                  <a:pt x="9447" y="11236"/>
                  <a:pt x="9775" y="11478"/>
                  <a:pt x="10077" y="11666"/>
                </a:cubicBezTo>
                <a:cubicBezTo>
                  <a:pt x="10435" y="11888"/>
                  <a:pt x="12104" y="12809"/>
                  <a:pt x="12029" y="13332"/>
                </a:cubicBezTo>
                <a:cubicBezTo>
                  <a:pt x="11950" y="13876"/>
                  <a:pt x="11541" y="14451"/>
                  <a:pt x="11204" y="14865"/>
                </a:cubicBezTo>
                <a:cubicBezTo>
                  <a:pt x="10905" y="15233"/>
                  <a:pt x="10457" y="15421"/>
                  <a:pt x="10171" y="15806"/>
                </a:cubicBezTo>
                <a:cubicBezTo>
                  <a:pt x="9797" y="16308"/>
                  <a:pt x="9768" y="16864"/>
                  <a:pt x="9786" y="17449"/>
                </a:cubicBezTo>
                <a:cubicBezTo>
                  <a:pt x="9555" y="17412"/>
                  <a:pt x="9326" y="17373"/>
                  <a:pt x="9099" y="17323"/>
                </a:cubicBezTo>
                <a:cubicBezTo>
                  <a:pt x="9210" y="16631"/>
                  <a:pt x="9334" y="15859"/>
                  <a:pt x="9153" y="15212"/>
                </a:cubicBezTo>
                <a:cubicBezTo>
                  <a:pt x="9002" y="14668"/>
                  <a:pt x="8543" y="14152"/>
                  <a:pt x="8235" y="13689"/>
                </a:cubicBezTo>
                <a:cubicBezTo>
                  <a:pt x="7869" y="13138"/>
                  <a:pt x="8182" y="12481"/>
                  <a:pt x="8037" y="11858"/>
                </a:cubicBezTo>
                <a:cubicBezTo>
                  <a:pt x="7931" y="11401"/>
                  <a:pt x="7465" y="11081"/>
                  <a:pt x="7081" y="10874"/>
                </a:cubicBezTo>
                <a:cubicBezTo>
                  <a:pt x="6803" y="10724"/>
                  <a:pt x="6479" y="10674"/>
                  <a:pt x="6190" y="10550"/>
                </a:cubicBezTo>
                <a:cubicBezTo>
                  <a:pt x="5792" y="10378"/>
                  <a:pt x="5639" y="9848"/>
                  <a:pt x="5498" y="9472"/>
                </a:cubicBezTo>
                <a:cubicBezTo>
                  <a:pt x="5185" y="8639"/>
                  <a:pt x="5524" y="7800"/>
                  <a:pt x="4893" y="7372"/>
                </a:cubicBezTo>
                <a:cubicBezTo>
                  <a:pt x="5793" y="5968"/>
                  <a:pt x="7195" y="4847"/>
                  <a:pt x="8763" y="4288"/>
                </a:cubicBezTo>
                <a:close/>
                <a:moveTo>
                  <a:pt x="13348" y="4448"/>
                </a:moveTo>
                <a:cubicBezTo>
                  <a:pt x="15803" y="5479"/>
                  <a:pt x="17524" y="7978"/>
                  <a:pt x="17570" y="10742"/>
                </a:cubicBezTo>
                <a:cubicBezTo>
                  <a:pt x="17555" y="11647"/>
                  <a:pt x="17367" y="12508"/>
                  <a:pt x="17043" y="13293"/>
                </a:cubicBezTo>
                <a:cubicBezTo>
                  <a:pt x="17042" y="12979"/>
                  <a:pt x="17041" y="12666"/>
                  <a:pt x="17054" y="12353"/>
                </a:cubicBezTo>
                <a:cubicBezTo>
                  <a:pt x="17072" y="11873"/>
                  <a:pt x="16822" y="11545"/>
                  <a:pt x="16438" y="11298"/>
                </a:cubicBezTo>
                <a:cubicBezTo>
                  <a:pt x="15954" y="10986"/>
                  <a:pt x="14501" y="11194"/>
                  <a:pt x="14723" y="10407"/>
                </a:cubicBezTo>
                <a:cubicBezTo>
                  <a:pt x="14860" y="9918"/>
                  <a:pt x="15337" y="9468"/>
                  <a:pt x="15107" y="8928"/>
                </a:cubicBezTo>
                <a:cubicBezTo>
                  <a:pt x="14977" y="8623"/>
                  <a:pt x="14555" y="8297"/>
                  <a:pt x="14607" y="7944"/>
                </a:cubicBezTo>
                <a:cubicBezTo>
                  <a:pt x="14648" y="7666"/>
                  <a:pt x="14740" y="7381"/>
                  <a:pt x="14690" y="7097"/>
                </a:cubicBezTo>
                <a:cubicBezTo>
                  <a:pt x="14580" y="6477"/>
                  <a:pt x="14135" y="6072"/>
                  <a:pt x="13672" y="5679"/>
                </a:cubicBezTo>
                <a:cubicBezTo>
                  <a:pt x="13219" y="5293"/>
                  <a:pt x="13161" y="4900"/>
                  <a:pt x="13348" y="4448"/>
                </a:cubicBezTo>
                <a:close/>
                <a:moveTo>
                  <a:pt x="4519" y="8048"/>
                </a:moveTo>
                <a:cubicBezTo>
                  <a:pt x="4614" y="8356"/>
                  <a:pt x="4590" y="8749"/>
                  <a:pt x="4623" y="9066"/>
                </a:cubicBezTo>
                <a:cubicBezTo>
                  <a:pt x="4669" y="9501"/>
                  <a:pt x="4804" y="9862"/>
                  <a:pt x="4981" y="10258"/>
                </a:cubicBezTo>
                <a:cubicBezTo>
                  <a:pt x="5205" y="10762"/>
                  <a:pt x="5451" y="11086"/>
                  <a:pt x="5965" y="11309"/>
                </a:cubicBezTo>
                <a:cubicBezTo>
                  <a:pt x="6517" y="11547"/>
                  <a:pt x="7268" y="11615"/>
                  <a:pt x="7317" y="12364"/>
                </a:cubicBezTo>
                <a:cubicBezTo>
                  <a:pt x="7348" y="12826"/>
                  <a:pt x="7153" y="13275"/>
                  <a:pt x="7350" y="13722"/>
                </a:cubicBezTo>
                <a:cubicBezTo>
                  <a:pt x="7552" y="14180"/>
                  <a:pt x="7888" y="14586"/>
                  <a:pt x="8153" y="15008"/>
                </a:cubicBezTo>
                <a:cubicBezTo>
                  <a:pt x="8539" y="15623"/>
                  <a:pt x="8445" y="16389"/>
                  <a:pt x="8334" y="17103"/>
                </a:cubicBezTo>
                <a:cubicBezTo>
                  <a:pt x="5802" y="16110"/>
                  <a:pt x="4022" y="13560"/>
                  <a:pt x="3975" y="10742"/>
                </a:cubicBezTo>
                <a:cubicBezTo>
                  <a:pt x="3959" y="9782"/>
                  <a:pt x="4154" y="8872"/>
                  <a:pt x="4519" y="8048"/>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57" name="Shape 331"/>
          <p:cNvSpPr/>
          <p:nvPr/>
        </p:nvSpPr>
        <p:spPr>
          <a:xfrm>
            <a:off x="4365701" y="4149951"/>
            <a:ext cx="2635873"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Customer Lifetime Value</a:t>
            </a:r>
            <a:endParaRPr sz="1400" kern="0" dirty="0"/>
          </a:p>
        </p:txBody>
      </p:sp>
      <p:sp>
        <p:nvSpPr>
          <p:cNvPr id="58" name="Shape 340"/>
          <p:cNvSpPr/>
          <p:nvPr/>
        </p:nvSpPr>
        <p:spPr>
          <a:xfrm>
            <a:off x="4365702" y="4363162"/>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Sales</a:t>
            </a:r>
            <a:endParaRPr sz="1400" kern="0" dirty="0"/>
          </a:p>
        </p:txBody>
      </p:sp>
      <p:sp>
        <p:nvSpPr>
          <p:cNvPr id="61" name="Shape 330"/>
          <p:cNvSpPr/>
          <p:nvPr/>
        </p:nvSpPr>
        <p:spPr>
          <a:xfrm>
            <a:off x="4365702" y="4981200"/>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Recommender</a:t>
            </a:r>
            <a:endParaRPr sz="1400" kern="0" dirty="0"/>
          </a:p>
        </p:txBody>
      </p:sp>
      <p:sp>
        <p:nvSpPr>
          <p:cNvPr id="62" name="Shape 339"/>
          <p:cNvSpPr/>
          <p:nvPr/>
        </p:nvSpPr>
        <p:spPr>
          <a:xfrm>
            <a:off x="4365702" y="5209799"/>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Sales</a:t>
            </a:r>
            <a:endParaRPr sz="1400" kern="0" dirty="0"/>
          </a:p>
        </p:txBody>
      </p:sp>
      <p:sp>
        <p:nvSpPr>
          <p:cNvPr id="63" name="Shape 329"/>
          <p:cNvSpPr/>
          <p:nvPr/>
        </p:nvSpPr>
        <p:spPr>
          <a:xfrm>
            <a:off x="4365702" y="5818086"/>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Churn prevention</a:t>
            </a:r>
            <a:endParaRPr sz="1400" kern="0" dirty="0"/>
          </a:p>
        </p:txBody>
      </p:sp>
      <p:sp>
        <p:nvSpPr>
          <p:cNvPr id="64" name="Shape 338"/>
          <p:cNvSpPr/>
          <p:nvPr/>
        </p:nvSpPr>
        <p:spPr>
          <a:xfrm>
            <a:off x="4365702" y="6055153"/>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Sales</a:t>
            </a:r>
            <a:endParaRPr sz="1400" kern="0" dirty="0"/>
          </a:p>
        </p:txBody>
      </p:sp>
      <p:sp>
        <p:nvSpPr>
          <p:cNvPr id="65" name="Shape 335"/>
          <p:cNvSpPr/>
          <p:nvPr/>
        </p:nvSpPr>
        <p:spPr>
          <a:xfrm>
            <a:off x="4365701" y="2395359"/>
            <a:ext cx="2388935"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Clustering</a:t>
            </a:r>
            <a:endParaRPr sz="1400" kern="0" dirty="0"/>
          </a:p>
        </p:txBody>
      </p:sp>
      <p:sp>
        <p:nvSpPr>
          <p:cNvPr id="66" name="Shape 344"/>
          <p:cNvSpPr/>
          <p:nvPr/>
        </p:nvSpPr>
        <p:spPr>
          <a:xfrm>
            <a:off x="4365702" y="2633021"/>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Marketing</a:t>
            </a:r>
            <a:endParaRPr sz="1400" kern="0" dirty="0"/>
          </a:p>
        </p:txBody>
      </p:sp>
      <p:sp>
        <p:nvSpPr>
          <p:cNvPr id="77" name="Shape 335"/>
          <p:cNvSpPr/>
          <p:nvPr/>
        </p:nvSpPr>
        <p:spPr>
          <a:xfrm>
            <a:off x="8419190" y="3228989"/>
            <a:ext cx="2388935"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Faulty Part detection</a:t>
            </a:r>
            <a:endParaRPr sz="1400" kern="0" dirty="0"/>
          </a:p>
        </p:txBody>
      </p:sp>
      <p:sp>
        <p:nvSpPr>
          <p:cNvPr id="79" name="Shape 331"/>
          <p:cNvSpPr/>
          <p:nvPr/>
        </p:nvSpPr>
        <p:spPr>
          <a:xfrm>
            <a:off x="8400724" y="4160601"/>
            <a:ext cx="2635873"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Shop floor Digitalization</a:t>
            </a:r>
            <a:endParaRPr sz="1400" kern="0" dirty="0"/>
          </a:p>
        </p:txBody>
      </p:sp>
      <p:sp>
        <p:nvSpPr>
          <p:cNvPr id="85" name="Shape 335"/>
          <p:cNvSpPr/>
          <p:nvPr/>
        </p:nvSpPr>
        <p:spPr>
          <a:xfrm>
            <a:off x="8417216" y="2405099"/>
            <a:ext cx="2388935"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Predictive Maintenance</a:t>
            </a:r>
            <a:endParaRPr sz="1400" kern="0" dirty="0"/>
          </a:p>
        </p:txBody>
      </p:sp>
      <p:sp>
        <p:nvSpPr>
          <p:cNvPr id="94" name="Shape 506"/>
          <p:cNvSpPr/>
          <p:nvPr/>
        </p:nvSpPr>
        <p:spPr>
          <a:xfrm>
            <a:off x="7650910" y="4027953"/>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5"/>
                  <a:pt x="0" y="10800"/>
                </a:cubicBezTo>
                <a:cubicBezTo>
                  <a:pt x="0" y="16764"/>
                  <a:pt x="4836" y="21600"/>
                  <a:pt x="10800" y="21600"/>
                </a:cubicBezTo>
                <a:cubicBezTo>
                  <a:pt x="16765" y="21600"/>
                  <a:pt x="21600" y="16764"/>
                  <a:pt x="21600" y="10800"/>
                </a:cubicBezTo>
                <a:cubicBezTo>
                  <a:pt x="21600" y="4835"/>
                  <a:pt x="16765" y="0"/>
                  <a:pt x="10800" y="0"/>
                </a:cubicBezTo>
                <a:close/>
                <a:moveTo>
                  <a:pt x="10800" y="849"/>
                </a:moveTo>
                <a:cubicBezTo>
                  <a:pt x="16295" y="849"/>
                  <a:pt x="20751" y="5305"/>
                  <a:pt x="20751" y="10800"/>
                </a:cubicBezTo>
                <a:cubicBezTo>
                  <a:pt x="20751" y="16295"/>
                  <a:pt x="16295" y="20747"/>
                  <a:pt x="10800" y="20747"/>
                </a:cubicBezTo>
                <a:cubicBezTo>
                  <a:pt x="5305" y="20747"/>
                  <a:pt x="849" y="16295"/>
                  <a:pt x="849" y="10800"/>
                </a:cubicBezTo>
                <a:cubicBezTo>
                  <a:pt x="849" y="5305"/>
                  <a:pt x="5305" y="849"/>
                  <a:pt x="10800" y="849"/>
                </a:cubicBezTo>
                <a:close/>
                <a:moveTo>
                  <a:pt x="11074" y="6413"/>
                </a:moveTo>
                <a:cubicBezTo>
                  <a:pt x="8373" y="6424"/>
                  <a:pt x="5788" y="7661"/>
                  <a:pt x="3652" y="9419"/>
                </a:cubicBezTo>
                <a:cubicBezTo>
                  <a:pt x="3523" y="9525"/>
                  <a:pt x="3543" y="9743"/>
                  <a:pt x="3652" y="9852"/>
                </a:cubicBezTo>
                <a:cubicBezTo>
                  <a:pt x="4211" y="10412"/>
                  <a:pt x="4772" y="10972"/>
                  <a:pt x="5332" y="11532"/>
                </a:cubicBezTo>
                <a:cubicBezTo>
                  <a:pt x="5455" y="11656"/>
                  <a:pt x="5636" y="11641"/>
                  <a:pt x="5761" y="11532"/>
                </a:cubicBezTo>
                <a:cubicBezTo>
                  <a:pt x="6634" y="10771"/>
                  <a:pt x="7757" y="10227"/>
                  <a:pt x="8850" y="9881"/>
                </a:cubicBezTo>
                <a:cubicBezTo>
                  <a:pt x="11301" y="9104"/>
                  <a:pt x="13740" y="9731"/>
                  <a:pt x="15683" y="11334"/>
                </a:cubicBezTo>
                <a:cubicBezTo>
                  <a:pt x="15253" y="11764"/>
                  <a:pt x="14824" y="12193"/>
                  <a:pt x="14395" y="12623"/>
                </a:cubicBezTo>
                <a:cubicBezTo>
                  <a:pt x="13840" y="12153"/>
                  <a:pt x="13130" y="11836"/>
                  <a:pt x="12448" y="11640"/>
                </a:cubicBezTo>
                <a:cubicBezTo>
                  <a:pt x="10536" y="11089"/>
                  <a:pt x="8559" y="11736"/>
                  <a:pt x="6944" y="12782"/>
                </a:cubicBezTo>
                <a:cubicBezTo>
                  <a:pt x="6780" y="12888"/>
                  <a:pt x="6740" y="13118"/>
                  <a:pt x="6884" y="13262"/>
                </a:cubicBezTo>
                <a:cubicBezTo>
                  <a:pt x="7469" y="13848"/>
                  <a:pt x="8055" y="14433"/>
                  <a:pt x="8640" y="15018"/>
                </a:cubicBezTo>
                <a:cubicBezTo>
                  <a:pt x="8767" y="15145"/>
                  <a:pt x="8943" y="15123"/>
                  <a:pt x="9073" y="15018"/>
                </a:cubicBezTo>
                <a:cubicBezTo>
                  <a:pt x="9237" y="14885"/>
                  <a:pt x="9773" y="14620"/>
                  <a:pt x="10107" y="14519"/>
                </a:cubicBezTo>
                <a:cubicBezTo>
                  <a:pt x="10908" y="14275"/>
                  <a:pt x="11688" y="14444"/>
                  <a:pt x="12378" y="14853"/>
                </a:cubicBezTo>
                <a:cubicBezTo>
                  <a:pt x="11801" y="15430"/>
                  <a:pt x="11225" y="16009"/>
                  <a:pt x="10647" y="16587"/>
                </a:cubicBezTo>
                <a:cubicBezTo>
                  <a:pt x="10369" y="16865"/>
                  <a:pt x="10801" y="17295"/>
                  <a:pt x="11080" y="17016"/>
                </a:cubicBezTo>
                <a:cubicBezTo>
                  <a:pt x="11745" y="16350"/>
                  <a:pt x="12409" y="15684"/>
                  <a:pt x="13075" y="15018"/>
                </a:cubicBezTo>
                <a:cubicBezTo>
                  <a:pt x="13224" y="14868"/>
                  <a:pt x="13171" y="14655"/>
                  <a:pt x="13014" y="14541"/>
                </a:cubicBezTo>
                <a:cubicBezTo>
                  <a:pt x="11783" y="13642"/>
                  <a:pt x="10147" y="13556"/>
                  <a:pt x="8888" y="14404"/>
                </a:cubicBezTo>
                <a:cubicBezTo>
                  <a:pt x="8455" y="13971"/>
                  <a:pt x="8020" y="13537"/>
                  <a:pt x="7587" y="13103"/>
                </a:cubicBezTo>
                <a:cubicBezTo>
                  <a:pt x="9044" y="12238"/>
                  <a:pt x="10702" y="11773"/>
                  <a:pt x="12381" y="12257"/>
                </a:cubicBezTo>
                <a:cubicBezTo>
                  <a:pt x="13024" y="12442"/>
                  <a:pt x="13711" y="12780"/>
                  <a:pt x="14188" y="13262"/>
                </a:cubicBezTo>
                <a:cubicBezTo>
                  <a:pt x="14305" y="13381"/>
                  <a:pt x="14503" y="13379"/>
                  <a:pt x="14621" y="13262"/>
                </a:cubicBezTo>
                <a:cubicBezTo>
                  <a:pt x="15197" y="12685"/>
                  <a:pt x="15771" y="12109"/>
                  <a:pt x="16348" y="11532"/>
                </a:cubicBezTo>
                <a:cubicBezTo>
                  <a:pt x="16460" y="11419"/>
                  <a:pt x="16473" y="11209"/>
                  <a:pt x="16348" y="11099"/>
                </a:cubicBezTo>
                <a:cubicBezTo>
                  <a:pt x="14254" y="9248"/>
                  <a:pt x="11635" y="8484"/>
                  <a:pt x="8914" y="9225"/>
                </a:cubicBezTo>
                <a:cubicBezTo>
                  <a:pt x="7733" y="9547"/>
                  <a:pt x="6535" y="10128"/>
                  <a:pt x="5567" y="10905"/>
                </a:cubicBezTo>
                <a:cubicBezTo>
                  <a:pt x="5153" y="10490"/>
                  <a:pt x="4737" y="10076"/>
                  <a:pt x="4323" y="9661"/>
                </a:cubicBezTo>
                <a:cubicBezTo>
                  <a:pt x="7053" y="7503"/>
                  <a:pt x="10420" y="6346"/>
                  <a:pt x="13835" y="7492"/>
                </a:cubicBezTo>
                <a:cubicBezTo>
                  <a:pt x="15210" y="7953"/>
                  <a:pt x="16623" y="8775"/>
                  <a:pt x="17617" y="9852"/>
                </a:cubicBezTo>
                <a:cubicBezTo>
                  <a:pt x="17885" y="10142"/>
                  <a:pt x="18313" y="9708"/>
                  <a:pt x="18047" y="9419"/>
                </a:cubicBezTo>
                <a:cubicBezTo>
                  <a:pt x="16931" y="8210"/>
                  <a:pt x="15347" y="7336"/>
                  <a:pt x="13800" y="6836"/>
                </a:cubicBezTo>
                <a:cubicBezTo>
                  <a:pt x="12887" y="6541"/>
                  <a:pt x="11974" y="6410"/>
                  <a:pt x="11074" y="6413"/>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97" name="Shape 520"/>
          <p:cNvSpPr/>
          <p:nvPr/>
        </p:nvSpPr>
        <p:spPr>
          <a:xfrm>
            <a:off x="7650910" y="3171028"/>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4"/>
                  <a:pt x="0" y="10799"/>
                </a:cubicBezTo>
                <a:cubicBezTo>
                  <a:pt x="0" y="16763"/>
                  <a:pt x="4834" y="21600"/>
                  <a:pt x="10799" y="21600"/>
                </a:cubicBezTo>
                <a:cubicBezTo>
                  <a:pt x="16763" y="21600"/>
                  <a:pt x="21600" y="16763"/>
                  <a:pt x="21600" y="10799"/>
                </a:cubicBezTo>
                <a:cubicBezTo>
                  <a:pt x="21600" y="4834"/>
                  <a:pt x="16763" y="0"/>
                  <a:pt x="10799" y="0"/>
                </a:cubicBezTo>
                <a:close/>
                <a:moveTo>
                  <a:pt x="10799" y="851"/>
                </a:moveTo>
                <a:cubicBezTo>
                  <a:pt x="16293" y="851"/>
                  <a:pt x="20749" y="5304"/>
                  <a:pt x="20749" y="10799"/>
                </a:cubicBezTo>
                <a:cubicBezTo>
                  <a:pt x="20749" y="16293"/>
                  <a:pt x="16293" y="20749"/>
                  <a:pt x="10799" y="20749"/>
                </a:cubicBezTo>
                <a:cubicBezTo>
                  <a:pt x="5304" y="20749"/>
                  <a:pt x="851" y="16293"/>
                  <a:pt x="851" y="10799"/>
                </a:cubicBezTo>
                <a:cubicBezTo>
                  <a:pt x="851" y="5304"/>
                  <a:pt x="5304" y="851"/>
                  <a:pt x="10799" y="851"/>
                </a:cubicBezTo>
                <a:close/>
                <a:moveTo>
                  <a:pt x="13483" y="3605"/>
                </a:moveTo>
                <a:cubicBezTo>
                  <a:pt x="11013" y="3605"/>
                  <a:pt x="9010" y="5608"/>
                  <a:pt x="9010" y="8078"/>
                </a:cubicBezTo>
                <a:cubicBezTo>
                  <a:pt x="9010" y="9215"/>
                  <a:pt x="9434" y="10252"/>
                  <a:pt x="10134" y="11041"/>
                </a:cubicBezTo>
                <a:lnTo>
                  <a:pt x="9514" y="11663"/>
                </a:lnTo>
                <a:lnTo>
                  <a:pt x="9483" y="11632"/>
                </a:lnTo>
                <a:cubicBezTo>
                  <a:pt x="9302" y="11451"/>
                  <a:pt x="9060" y="11351"/>
                  <a:pt x="8804" y="11351"/>
                </a:cubicBezTo>
                <a:cubicBezTo>
                  <a:pt x="8549" y="11351"/>
                  <a:pt x="8307" y="11451"/>
                  <a:pt x="8126" y="11632"/>
                </a:cubicBezTo>
                <a:lnTo>
                  <a:pt x="3974" y="15784"/>
                </a:lnTo>
                <a:cubicBezTo>
                  <a:pt x="3601" y="16158"/>
                  <a:pt x="3601" y="16765"/>
                  <a:pt x="3974" y="17139"/>
                </a:cubicBezTo>
                <a:lnTo>
                  <a:pt x="4397" y="17561"/>
                </a:lnTo>
                <a:cubicBezTo>
                  <a:pt x="4577" y="17742"/>
                  <a:pt x="4819" y="17840"/>
                  <a:pt x="5075" y="17840"/>
                </a:cubicBezTo>
                <a:cubicBezTo>
                  <a:pt x="5331" y="17840"/>
                  <a:pt x="5570" y="17742"/>
                  <a:pt x="5751" y="17561"/>
                </a:cubicBezTo>
                <a:lnTo>
                  <a:pt x="9903" y="13410"/>
                </a:lnTo>
                <a:cubicBezTo>
                  <a:pt x="10084" y="13228"/>
                  <a:pt x="10185" y="12987"/>
                  <a:pt x="10185" y="12731"/>
                </a:cubicBezTo>
                <a:cubicBezTo>
                  <a:pt x="10185" y="12475"/>
                  <a:pt x="10084" y="12236"/>
                  <a:pt x="9903" y="12055"/>
                </a:cubicBezTo>
                <a:lnTo>
                  <a:pt x="9894" y="12046"/>
                </a:lnTo>
                <a:lnTo>
                  <a:pt x="10517" y="11424"/>
                </a:lnTo>
                <a:cubicBezTo>
                  <a:pt x="11306" y="12124"/>
                  <a:pt x="12345" y="12550"/>
                  <a:pt x="13483" y="12550"/>
                </a:cubicBezTo>
                <a:cubicBezTo>
                  <a:pt x="15952" y="12550"/>
                  <a:pt x="17953" y="10548"/>
                  <a:pt x="17953" y="8078"/>
                </a:cubicBezTo>
                <a:cubicBezTo>
                  <a:pt x="17953" y="5608"/>
                  <a:pt x="15952" y="3605"/>
                  <a:pt x="13483" y="3605"/>
                </a:cubicBezTo>
                <a:close/>
                <a:moveTo>
                  <a:pt x="13483" y="4149"/>
                </a:moveTo>
                <a:cubicBezTo>
                  <a:pt x="15651" y="4149"/>
                  <a:pt x="17409" y="5909"/>
                  <a:pt x="17409" y="8078"/>
                </a:cubicBezTo>
                <a:cubicBezTo>
                  <a:pt x="17409" y="10247"/>
                  <a:pt x="15651" y="12004"/>
                  <a:pt x="13483" y="12004"/>
                </a:cubicBezTo>
                <a:cubicBezTo>
                  <a:pt x="11313" y="12004"/>
                  <a:pt x="9554" y="10247"/>
                  <a:pt x="9554" y="8078"/>
                </a:cubicBezTo>
                <a:cubicBezTo>
                  <a:pt x="9554" y="5909"/>
                  <a:pt x="11313" y="4149"/>
                  <a:pt x="13483" y="4149"/>
                </a:cubicBezTo>
                <a:close/>
                <a:moveTo>
                  <a:pt x="13491" y="4957"/>
                </a:moveTo>
                <a:cubicBezTo>
                  <a:pt x="11764" y="4957"/>
                  <a:pt x="10365" y="6357"/>
                  <a:pt x="10365" y="8083"/>
                </a:cubicBezTo>
                <a:cubicBezTo>
                  <a:pt x="10365" y="9810"/>
                  <a:pt x="11764" y="11210"/>
                  <a:pt x="13491" y="11210"/>
                </a:cubicBezTo>
                <a:cubicBezTo>
                  <a:pt x="15218" y="11210"/>
                  <a:pt x="16618" y="9810"/>
                  <a:pt x="16618" y="8083"/>
                </a:cubicBezTo>
                <a:cubicBezTo>
                  <a:pt x="16618" y="6357"/>
                  <a:pt x="15218" y="4957"/>
                  <a:pt x="13491" y="4957"/>
                </a:cubicBezTo>
                <a:close/>
                <a:moveTo>
                  <a:pt x="13491" y="5337"/>
                </a:moveTo>
                <a:cubicBezTo>
                  <a:pt x="15007" y="5337"/>
                  <a:pt x="16235" y="6567"/>
                  <a:pt x="16235" y="8083"/>
                </a:cubicBezTo>
                <a:cubicBezTo>
                  <a:pt x="16235" y="9600"/>
                  <a:pt x="15007" y="10827"/>
                  <a:pt x="13491" y="10827"/>
                </a:cubicBezTo>
                <a:cubicBezTo>
                  <a:pt x="11975" y="10827"/>
                  <a:pt x="10745" y="9600"/>
                  <a:pt x="10745" y="8083"/>
                </a:cubicBezTo>
                <a:cubicBezTo>
                  <a:pt x="10745" y="6567"/>
                  <a:pt x="11975" y="5337"/>
                  <a:pt x="13491" y="5337"/>
                </a:cubicBezTo>
                <a:close/>
                <a:moveTo>
                  <a:pt x="8804" y="11891"/>
                </a:moveTo>
                <a:cubicBezTo>
                  <a:pt x="8916" y="11891"/>
                  <a:pt x="9021" y="11937"/>
                  <a:pt x="9100" y="12015"/>
                </a:cubicBezTo>
                <a:lnTo>
                  <a:pt x="9523" y="12435"/>
                </a:lnTo>
                <a:cubicBezTo>
                  <a:pt x="9602" y="12514"/>
                  <a:pt x="9644" y="12619"/>
                  <a:pt x="9644" y="12731"/>
                </a:cubicBezTo>
                <a:cubicBezTo>
                  <a:pt x="9644" y="12842"/>
                  <a:pt x="9602" y="12948"/>
                  <a:pt x="9523" y="13026"/>
                </a:cubicBezTo>
                <a:lnTo>
                  <a:pt x="5371" y="17178"/>
                </a:lnTo>
                <a:cubicBezTo>
                  <a:pt x="5292" y="17257"/>
                  <a:pt x="5187" y="17299"/>
                  <a:pt x="5075" y="17299"/>
                </a:cubicBezTo>
                <a:cubicBezTo>
                  <a:pt x="4964" y="17299"/>
                  <a:pt x="4859" y="17257"/>
                  <a:pt x="4780" y="17178"/>
                </a:cubicBezTo>
                <a:lnTo>
                  <a:pt x="4357" y="16756"/>
                </a:lnTo>
                <a:cubicBezTo>
                  <a:pt x="4194" y="16593"/>
                  <a:pt x="4194" y="16330"/>
                  <a:pt x="4357" y="16167"/>
                </a:cubicBezTo>
                <a:lnTo>
                  <a:pt x="8509" y="12015"/>
                </a:lnTo>
                <a:cubicBezTo>
                  <a:pt x="8588" y="11937"/>
                  <a:pt x="8693" y="11891"/>
                  <a:pt x="8804" y="11891"/>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grpSp>
        <p:nvGrpSpPr>
          <p:cNvPr id="98" name="Group 97"/>
          <p:cNvGrpSpPr/>
          <p:nvPr/>
        </p:nvGrpSpPr>
        <p:grpSpPr>
          <a:xfrm>
            <a:off x="7650910" y="2364082"/>
            <a:ext cx="576000" cy="576000"/>
            <a:chOff x="17810530" y="8521594"/>
            <a:chExt cx="1656000" cy="1655998"/>
          </a:xfrm>
        </p:grpSpPr>
        <p:sp>
          <p:nvSpPr>
            <p:cNvPr id="99" name="Oval 98"/>
            <p:cNvSpPr/>
            <p:nvPr/>
          </p:nvSpPr>
          <p:spPr>
            <a:xfrm>
              <a:off x="17810530" y="8521594"/>
              <a:ext cx="1656000" cy="1655998"/>
            </a:xfrm>
            <a:prstGeom prst="ellipse">
              <a:avLst/>
            </a:prstGeom>
            <a:noFill/>
            <a:ln w="19050" cap="flat">
              <a:solidFill>
                <a:srgbClr val="4BA8D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292100" latinLnBrk="1" hangingPunct="0"/>
              <a:endParaRPr lang="de-DE" sz="1600" kern="0" dirty="0">
                <a:solidFill>
                  <a:srgbClr val="FFFFFF"/>
                </a:solidFill>
                <a:latin typeface="Helvetica Light"/>
                <a:sym typeface="Helvetica Light"/>
              </a:endParaRPr>
            </a:p>
          </p:txBody>
        </p:sp>
        <p:pic>
          <p:nvPicPr>
            <p:cNvPr id="100" name="Picture 99"/>
            <p:cNvPicPr>
              <a:picLocks noChangeAspect="1"/>
            </p:cNvPicPr>
            <p:nvPr/>
          </p:nvPicPr>
          <p:blipFill>
            <a:blip r:embed="rId3">
              <a:clrChange>
                <a:clrFrom>
                  <a:srgbClr val="FFFFFF"/>
                </a:clrFrom>
                <a:clrTo>
                  <a:srgbClr val="FFFFFF">
                    <a:alpha val="0"/>
                  </a:srgbClr>
                </a:clrTo>
              </a:clrChange>
            </a:blip>
            <a:stretch>
              <a:fillRect/>
            </a:stretch>
          </p:blipFill>
          <p:spPr>
            <a:xfrm>
              <a:off x="18044530" y="8729263"/>
              <a:ext cx="1188000" cy="1192304"/>
            </a:xfrm>
            <a:prstGeom prst="rect">
              <a:avLst/>
            </a:prstGeom>
          </p:spPr>
        </p:pic>
      </p:grpSp>
      <p:sp>
        <p:nvSpPr>
          <p:cNvPr id="114" name="Shape 1166"/>
          <p:cNvSpPr/>
          <p:nvPr/>
        </p:nvSpPr>
        <p:spPr>
          <a:xfrm>
            <a:off x="7829883" y="6497137"/>
            <a:ext cx="3589862" cy="16927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r">
              <a:defRPr sz="2200">
                <a:solidFill>
                  <a:srgbClr val="333333"/>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100" kern="0" dirty="0"/>
              <a:t>Copyright by </a:t>
            </a:r>
            <a:r>
              <a:rPr lang="en-US" sz="1100" kern="0" dirty="0" err="1"/>
              <a:t>pmOne</a:t>
            </a:r>
            <a:r>
              <a:rPr lang="en-US" sz="1100" kern="0" dirty="0"/>
              <a:t> Analytics</a:t>
            </a:r>
            <a:endParaRPr sz="1100" kern="0" dirty="0"/>
          </a:p>
        </p:txBody>
      </p:sp>
      <p:sp>
        <p:nvSpPr>
          <p:cNvPr id="68" name="Shape 339"/>
          <p:cNvSpPr/>
          <p:nvPr/>
        </p:nvSpPr>
        <p:spPr>
          <a:xfrm>
            <a:off x="8417216" y="2643671"/>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Production</a:t>
            </a:r>
            <a:endParaRPr sz="1400" kern="0" dirty="0"/>
          </a:p>
        </p:txBody>
      </p:sp>
      <p:sp>
        <p:nvSpPr>
          <p:cNvPr id="69" name="Shape 339"/>
          <p:cNvSpPr/>
          <p:nvPr/>
        </p:nvSpPr>
        <p:spPr>
          <a:xfrm>
            <a:off x="8409034" y="3444433"/>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Production</a:t>
            </a:r>
            <a:endParaRPr sz="1400" kern="0" dirty="0"/>
          </a:p>
        </p:txBody>
      </p:sp>
      <p:sp>
        <p:nvSpPr>
          <p:cNvPr id="70" name="Shape 339"/>
          <p:cNvSpPr/>
          <p:nvPr/>
        </p:nvSpPr>
        <p:spPr>
          <a:xfrm>
            <a:off x="8393928" y="4373812"/>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Production</a:t>
            </a:r>
            <a:endParaRPr sz="1400" kern="0" dirty="0"/>
          </a:p>
        </p:txBody>
      </p:sp>
      <p:sp>
        <p:nvSpPr>
          <p:cNvPr id="67" name="Shape 331"/>
          <p:cNvSpPr/>
          <p:nvPr/>
        </p:nvSpPr>
        <p:spPr>
          <a:xfrm>
            <a:off x="8407519" y="4871837"/>
            <a:ext cx="2635873" cy="43088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Optimize Process Quality / Efficiency</a:t>
            </a:r>
            <a:endParaRPr sz="1400" kern="0" dirty="0"/>
          </a:p>
        </p:txBody>
      </p:sp>
      <p:sp>
        <p:nvSpPr>
          <p:cNvPr id="71" name="Shape 339"/>
          <p:cNvSpPr/>
          <p:nvPr/>
        </p:nvSpPr>
        <p:spPr>
          <a:xfrm>
            <a:off x="8400724" y="5289402"/>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Production</a:t>
            </a:r>
            <a:endParaRPr sz="1400" kern="0" dirty="0"/>
          </a:p>
        </p:txBody>
      </p:sp>
      <p:sp>
        <p:nvSpPr>
          <p:cNvPr id="72" name="Shape 331"/>
          <p:cNvSpPr/>
          <p:nvPr/>
        </p:nvSpPr>
        <p:spPr>
          <a:xfrm>
            <a:off x="8415499" y="5828737"/>
            <a:ext cx="2635873"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Condition Monitoring</a:t>
            </a:r>
            <a:endParaRPr sz="1400" kern="0" dirty="0"/>
          </a:p>
        </p:txBody>
      </p:sp>
      <p:sp>
        <p:nvSpPr>
          <p:cNvPr id="73" name="Shape 339"/>
          <p:cNvSpPr/>
          <p:nvPr/>
        </p:nvSpPr>
        <p:spPr>
          <a:xfrm>
            <a:off x="8408703" y="6041948"/>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Production</a:t>
            </a:r>
            <a:endParaRPr sz="1400" kern="0" dirty="0"/>
          </a:p>
        </p:txBody>
      </p:sp>
      <p:grpSp>
        <p:nvGrpSpPr>
          <p:cNvPr id="78" name="Group 77"/>
          <p:cNvGrpSpPr/>
          <p:nvPr/>
        </p:nvGrpSpPr>
        <p:grpSpPr>
          <a:xfrm>
            <a:off x="7650910" y="5727913"/>
            <a:ext cx="576000" cy="576000"/>
            <a:chOff x="20292092" y="3634457"/>
            <a:chExt cx="1656000" cy="1655997"/>
          </a:xfrm>
        </p:grpSpPr>
        <p:sp>
          <p:nvSpPr>
            <p:cNvPr id="80" name="Oval 79"/>
            <p:cNvSpPr/>
            <p:nvPr/>
          </p:nvSpPr>
          <p:spPr>
            <a:xfrm>
              <a:off x="20292092" y="3634457"/>
              <a:ext cx="1656000" cy="1655997"/>
            </a:xfrm>
            <a:prstGeom prst="ellipse">
              <a:avLst/>
            </a:prstGeom>
            <a:noFill/>
            <a:ln w="19050" cap="flat">
              <a:solidFill>
                <a:srgbClr val="4BA8D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292100" latinLnBrk="1" hangingPunct="0"/>
              <a:endParaRPr lang="de-DE" sz="1600" kern="0" dirty="0">
                <a:solidFill>
                  <a:srgbClr val="FFFFFF"/>
                </a:solidFill>
                <a:latin typeface="Helvetica Light"/>
                <a:sym typeface="Helvetica Light"/>
              </a:endParaRPr>
            </a:p>
          </p:txBody>
        </p:sp>
        <p:pic>
          <p:nvPicPr>
            <p:cNvPr id="81" name="Picture 80"/>
            <p:cNvPicPr>
              <a:picLocks noChangeAspect="1"/>
            </p:cNvPicPr>
            <p:nvPr/>
          </p:nvPicPr>
          <p:blipFill rotWithShape="1">
            <a:blip r:embed="rId4">
              <a:clrChange>
                <a:clrFrom>
                  <a:srgbClr val="48C0EC"/>
                </a:clrFrom>
                <a:clrTo>
                  <a:srgbClr val="48C0EC">
                    <a:alpha val="0"/>
                  </a:srgbClr>
                </a:clrTo>
              </a:clrChange>
            </a:blip>
            <a:srcRect l="25288" t="17683" r="22827" b="17285"/>
            <a:stretch/>
          </p:blipFill>
          <p:spPr>
            <a:xfrm>
              <a:off x="20589801" y="4065102"/>
              <a:ext cx="1116000" cy="930000"/>
            </a:xfrm>
            <a:prstGeom prst="rect">
              <a:avLst/>
            </a:prstGeom>
          </p:spPr>
        </p:pic>
      </p:grpSp>
      <p:sp>
        <p:nvSpPr>
          <p:cNvPr id="82" name="Shape 1099"/>
          <p:cNvSpPr/>
          <p:nvPr/>
        </p:nvSpPr>
        <p:spPr>
          <a:xfrm>
            <a:off x="7650910" y="4881763"/>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cubicBezTo>
                  <a:pt x="4838" y="0"/>
                  <a:pt x="0" y="4838"/>
                  <a:pt x="0" y="10803"/>
                </a:cubicBezTo>
                <a:cubicBezTo>
                  <a:pt x="0" y="16767"/>
                  <a:pt x="4838" y="21600"/>
                  <a:pt x="10803" y="21600"/>
                </a:cubicBezTo>
                <a:cubicBezTo>
                  <a:pt x="16768" y="21600"/>
                  <a:pt x="21600" y="16767"/>
                  <a:pt x="21600" y="10803"/>
                </a:cubicBezTo>
                <a:cubicBezTo>
                  <a:pt x="21600" y="4838"/>
                  <a:pt x="16768" y="0"/>
                  <a:pt x="10803" y="0"/>
                </a:cubicBezTo>
                <a:close/>
                <a:moveTo>
                  <a:pt x="10803" y="851"/>
                </a:moveTo>
                <a:cubicBezTo>
                  <a:pt x="16298" y="851"/>
                  <a:pt x="20749" y="5308"/>
                  <a:pt x="20749" y="10803"/>
                </a:cubicBezTo>
                <a:cubicBezTo>
                  <a:pt x="20749" y="16298"/>
                  <a:pt x="16298" y="20749"/>
                  <a:pt x="10803" y="20749"/>
                </a:cubicBezTo>
                <a:cubicBezTo>
                  <a:pt x="5308" y="20749"/>
                  <a:pt x="851" y="16298"/>
                  <a:pt x="851" y="10803"/>
                </a:cubicBezTo>
                <a:cubicBezTo>
                  <a:pt x="851" y="5308"/>
                  <a:pt x="5308" y="851"/>
                  <a:pt x="10803" y="851"/>
                </a:cubicBezTo>
                <a:close/>
                <a:moveTo>
                  <a:pt x="10682" y="3195"/>
                </a:moveTo>
                <a:cubicBezTo>
                  <a:pt x="9407" y="3195"/>
                  <a:pt x="8205" y="3309"/>
                  <a:pt x="7298" y="3515"/>
                </a:cubicBezTo>
                <a:cubicBezTo>
                  <a:pt x="6239" y="3756"/>
                  <a:pt x="5727" y="4083"/>
                  <a:pt x="5727" y="4519"/>
                </a:cubicBezTo>
                <a:cubicBezTo>
                  <a:pt x="5727" y="4528"/>
                  <a:pt x="5726" y="4717"/>
                  <a:pt x="5743" y="5034"/>
                </a:cubicBezTo>
                <a:lnTo>
                  <a:pt x="4477" y="5034"/>
                </a:lnTo>
                <a:cubicBezTo>
                  <a:pt x="3955" y="5034"/>
                  <a:pt x="3531" y="5511"/>
                  <a:pt x="3531" y="6100"/>
                </a:cubicBezTo>
                <a:lnTo>
                  <a:pt x="3531" y="6158"/>
                </a:lnTo>
                <a:lnTo>
                  <a:pt x="5596" y="10677"/>
                </a:lnTo>
                <a:lnTo>
                  <a:pt x="5606" y="10703"/>
                </a:lnTo>
                <a:cubicBezTo>
                  <a:pt x="5985" y="11347"/>
                  <a:pt x="6591" y="11659"/>
                  <a:pt x="7461" y="11659"/>
                </a:cubicBezTo>
                <a:cubicBezTo>
                  <a:pt x="7537" y="11659"/>
                  <a:pt x="7610" y="11657"/>
                  <a:pt x="7676" y="11654"/>
                </a:cubicBezTo>
                <a:cubicBezTo>
                  <a:pt x="8914" y="13610"/>
                  <a:pt x="9424" y="14421"/>
                  <a:pt x="9426" y="14890"/>
                </a:cubicBezTo>
                <a:cubicBezTo>
                  <a:pt x="9426" y="15293"/>
                  <a:pt x="10124" y="15379"/>
                  <a:pt x="10708" y="15379"/>
                </a:cubicBezTo>
                <a:cubicBezTo>
                  <a:pt x="11292" y="15379"/>
                  <a:pt x="11990" y="15293"/>
                  <a:pt x="11990" y="14890"/>
                </a:cubicBezTo>
                <a:cubicBezTo>
                  <a:pt x="11990" y="14886"/>
                  <a:pt x="11990" y="14879"/>
                  <a:pt x="11990" y="14875"/>
                </a:cubicBezTo>
                <a:cubicBezTo>
                  <a:pt x="12077" y="14594"/>
                  <a:pt x="12312" y="13897"/>
                  <a:pt x="12605" y="13451"/>
                </a:cubicBezTo>
                <a:cubicBezTo>
                  <a:pt x="12633" y="13408"/>
                  <a:pt x="12674" y="13347"/>
                  <a:pt x="12726" y="13272"/>
                </a:cubicBezTo>
                <a:cubicBezTo>
                  <a:pt x="12941" y="12961"/>
                  <a:pt x="13327" y="12400"/>
                  <a:pt x="13755" y="11643"/>
                </a:cubicBezTo>
                <a:cubicBezTo>
                  <a:pt x="13787" y="11644"/>
                  <a:pt x="13822" y="11647"/>
                  <a:pt x="13861" y="11649"/>
                </a:cubicBezTo>
                <a:cubicBezTo>
                  <a:pt x="13949" y="11653"/>
                  <a:pt x="14054" y="11654"/>
                  <a:pt x="14165" y="11654"/>
                </a:cubicBezTo>
                <a:cubicBezTo>
                  <a:pt x="14979" y="11654"/>
                  <a:pt x="15561" y="11343"/>
                  <a:pt x="15941" y="10698"/>
                </a:cubicBezTo>
                <a:lnTo>
                  <a:pt x="18122" y="6158"/>
                </a:lnTo>
                <a:lnTo>
                  <a:pt x="18122" y="6100"/>
                </a:lnTo>
                <a:cubicBezTo>
                  <a:pt x="18122" y="5511"/>
                  <a:pt x="17698" y="5034"/>
                  <a:pt x="17176" y="5034"/>
                </a:cubicBezTo>
                <a:lnTo>
                  <a:pt x="15658" y="5034"/>
                </a:lnTo>
                <a:cubicBezTo>
                  <a:pt x="15656" y="4856"/>
                  <a:pt x="15653" y="4678"/>
                  <a:pt x="15642" y="4508"/>
                </a:cubicBezTo>
                <a:cubicBezTo>
                  <a:pt x="15634" y="4079"/>
                  <a:pt x="15117" y="3755"/>
                  <a:pt x="14065" y="3515"/>
                </a:cubicBezTo>
                <a:cubicBezTo>
                  <a:pt x="13159" y="3309"/>
                  <a:pt x="11957" y="3195"/>
                  <a:pt x="10682" y="3195"/>
                </a:cubicBezTo>
                <a:close/>
                <a:moveTo>
                  <a:pt x="10682" y="3699"/>
                </a:moveTo>
                <a:cubicBezTo>
                  <a:pt x="13705" y="3699"/>
                  <a:pt x="15113" y="4293"/>
                  <a:pt x="15137" y="4519"/>
                </a:cubicBezTo>
                <a:lnTo>
                  <a:pt x="15137" y="4534"/>
                </a:lnTo>
                <a:cubicBezTo>
                  <a:pt x="15154" y="4773"/>
                  <a:pt x="15157" y="5025"/>
                  <a:pt x="15153" y="5280"/>
                </a:cubicBezTo>
                <a:lnTo>
                  <a:pt x="15153" y="5538"/>
                </a:lnTo>
                <a:lnTo>
                  <a:pt x="15915" y="5538"/>
                </a:lnTo>
                <a:lnTo>
                  <a:pt x="15143" y="5569"/>
                </a:lnTo>
                <a:lnTo>
                  <a:pt x="15132" y="5801"/>
                </a:lnTo>
                <a:cubicBezTo>
                  <a:pt x="15033" y="7782"/>
                  <a:pt x="14534" y="9087"/>
                  <a:pt x="13761" y="10556"/>
                </a:cubicBezTo>
                <a:lnTo>
                  <a:pt x="13566" y="10929"/>
                </a:lnTo>
                <a:lnTo>
                  <a:pt x="13987" y="10929"/>
                </a:lnTo>
                <a:cubicBezTo>
                  <a:pt x="14075" y="10929"/>
                  <a:pt x="14859" y="10911"/>
                  <a:pt x="15132" y="10377"/>
                </a:cubicBezTo>
                <a:lnTo>
                  <a:pt x="17097" y="6568"/>
                </a:lnTo>
                <a:lnTo>
                  <a:pt x="17097" y="6505"/>
                </a:lnTo>
                <a:cubicBezTo>
                  <a:pt x="17097" y="6000"/>
                  <a:pt x="16836" y="5622"/>
                  <a:pt x="16461" y="5538"/>
                </a:cubicBezTo>
                <a:lnTo>
                  <a:pt x="17176" y="5538"/>
                </a:lnTo>
                <a:cubicBezTo>
                  <a:pt x="17405" y="5538"/>
                  <a:pt x="17596" y="5762"/>
                  <a:pt x="17617" y="6048"/>
                </a:cubicBezTo>
                <a:cubicBezTo>
                  <a:pt x="17617" y="6048"/>
                  <a:pt x="15500" y="10451"/>
                  <a:pt x="15500" y="10451"/>
                </a:cubicBezTo>
                <a:cubicBezTo>
                  <a:pt x="15129" y="11072"/>
                  <a:pt x="14592" y="11149"/>
                  <a:pt x="14165" y="11149"/>
                </a:cubicBezTo>
                <a:cubicBezTo>
                  <a:pt x="14064" y="11149"/>
                  <a:pt x="13967" y="11149"/>
                  <a:pt x="13887" y="11144"/>
                </a:cubicBezTo>
                <a:cubicBezTo>
                  <a:pt x="13817" y="11141"/>
                  <a:pt x="13759" y="11134"/>
                  <a:pt x="13708" y="11134"/>
                </a:cubicBezTo>
                <a:lnTo>
                  <a:pt x="13461" y="11134"/>
                </a:lnTo>
                <a:lnTo>
                  <a:pt x="13388" y="11265"/>
                </a:lnTo>
                <a:cubicBezTo>
                  <a:pt x="12943" y="12066"/>
                  <a:pt x="12533" y="12667"/>
                  <a:pt x="12311" y="12988"/>
                </a:cubicBezTo>
                <a:cubicBezTo>
                  <a:pt x="12256" y="13067"/>
                  <a:pt x="12209" y="13127"/>
                  <a:pt x="12179" y="13172"/>
                </a:cubicBezTo>
                <a:cubicBezTo>
                  <a:pt x="11839" y="13690"/>
                  <a:pt x="11587" y="14462"/>
                  <a:pt x="11491" y="14780"/>
                </a:cubicBezTo>
                <a:cubicBezTo>
                  <a:pt x="11380" y="14819"/>
                  <a:pt x="11115" y="14875"/>
                  <a:pt x="10708" y="14875"/>
                </a:cubicBezTo>
                <a:cubicBezTo>
                  <a:pt x="10302" y="14875"/>
                  <a:pt x="10037" y="14819"/>
                  <a:pt x="9925" y="14780"/>
                </a:cubicBezTo>
                <a:cubicBezTo>
                  <a:pt x="9870" y="14183"/>
                  <a:pt x="9386" y="13417"/>
                  <a:pt x="8091" y="11370"/>
                </a:cubicBezTo>
                <a:lnTo>
                  <a:pt x="7944" y="11134"/>
                </a:lnTo>
                <a:lnTo>
                  <a:pt x="7760" y="11144"/>
                </a:lnTo>
                <a:cubicBezTo>
                  <a:pt x="7674" y="11149"/>
                  <a:pt x="7573" y="11155"/>
                  <a:pt x="7461" y="11155"/>
                </a:cubicBezTo>
                <a:cubicBezTo>
                  <a:pt x="6781" y="11155"/>
                  <a:pt x="6333" y="10932"/>
                  <a:pt x="6048" y="10456"/>
                </a:cubicBezTo>
                <a:lnTo>
                  <a:pt x="4035" y="6053"/>
                </a:lnTo>
                <a:cubicBezTo>
                  <a:pt x="4055" y="5765"/>
                  <a:pt x="4247" y="5538"/>
                  <a:pt x="4477" y="5538"/>
                </a:cubicBezTo>
                <a:lnTo>
                  <a:pt x="6284" y="5538"/>
                </a:lnTo>
                <a:lnTo>
                  <a:pt x="6263" y="5270"/>
                </a:lnTo>
                <a:cubicBezTo>
                  <a:pt x="6231" y="4810"/>
                  <a:pt x="6231" y="4520"/>
                  <a:pt x="6231" y="4519"/>
                </a:cubicBezTo>
                <a:cubicBezTo>
                  <a:pt x="6255" y="4293"/>
                  <a:pt x="7659" y="3699"/>
                  <a:pt x="10682" y="3699"/>
                </a:cubicBezTo>
                <a:close/>
                <a:moveTo>
                  <a:pt x="5265" y="5548"/>
                </a:moveTo>
                <a:cubicBezTo>
                  <a:pt x="4781" y="5548"/>
                  <a:pt x="4564" y="5727"/>
                  <a:pt x="4466" y="5879"/>
                </a:cubicBezTo>
                <a:cubicBezTo>
                  <a:pt x="4377" y="6019"/>
                  <a:pt x="4305" y="6265"/>
                  <a:pt x="4471" y="6631"/>
                </a:cubicBezTo>
                <a:lnTo>
                  <a:pt x="6069" y="10051"/>
                </a:lnTo>
                <a:lnTo>
                  <a:pt x="6079" y="10072"/>
                </a:lnTo>
                <a:cubicBezTo>
                  <a:pt x="6382" y="10587"/>
                  <a:pt x="6810" y="10880"/>
                  <a:pt x="7351" y="10944"/>
                </a:cubicBezTo>
                <a:lnTo>
                  <a:pt x="7876" y="11008"/>
                </a:lnTo>
                <a:lnTo>
                  <a:pt x="7603" y="10577"/>
                </a:lnTo>
                <a:cubicBezTo>
                  <a:pt x="7596" y="10558"/>
                  <a:pt x="7588" y="10533"/>
                  <a:pt x="7577" y="10503"/>
                </a:cubicBezTo>
                <a:cubicBezTo>
                  <a:pt x="7528" y="10375"/>
                  <a:pt x="7519" y="10355"/>
                  <a:pt x="7498" y="10324"/>
                </a:cubicBezTo>
                <a:cubicBezTo>
                  <a:pt x="6645" y="9095"/>
                  <a:pt x="6462" y="7020"/>
                  <a:pt x="6352" y="5780"/>
                </a:cubicBezTo>
                <a:lnTo>
                  <a:pt x="6331" y="5548"/>
                </a:lnTo>
                <a:lnTo>
                  <a:pt x="5317" y="5548"/>
                </a:lnTo>
                <a:lnTo>
                  <a:pt x="5265" y="5548"/>
                </a:lnTo>
                <a:close/>
                <a:moveTo>
                  <a:pt x="16309" y="6021"/>
                </a:moveTo>
                <a:cubicBezTo>
                  <a:pt x="16480" y="6025"/>
                  <a:pt x="16573" y="6229"/>
                  <a:pt x="16587" y="6447"/>
                </a:cubicBezTo>
                <a:lnTo>
                  <a:pt x="14685" y="10146"/>
                </a:lnTo>
                <a:cubicBezTo>
                  <a:pt x="14641" y="10233"/>
                  <a:pt x="14545" y="10293"/>
                  <a:pt x="14439" y="10335"/>
                </a:cubicBezTo>
                <a:cubicBezTo>
                  <a:pt x="15083" y="9037"/>
                  <a:pt x="15510" y="7797"/>
                  <a:pt x="15626" y="6053"/>
                </a:cubicBezTo>
                <a:cubicBezTo>
                  <a:pt x="15626" y="6053"/>
                  <a:pt x="16309" y="6021"/>
                  <a:pt x="16309" y="6021"/>
                </a:cubicBezTo>
                <a:close/>
                <a:moveTo>
                  <a:pt x="5265" y="6053"/>
                </a:moveTo>
                <a:lnTo>
                  <a:pt x="5869" y="6053"/>
                </a:lnTo>
                <a:cubicBezTo>
                  <a:pt x="5974" y="7225"/>
                  <a:pt x="6164" y="8949"/>
                  <a:pt x="6836" y="10204"/>
                </a:cubicBezTo>
                <a:cubicBezTo>
                  <a:pt x="6717" y="10107"/>
                  <a:pt x="6613" y="9980"/>
                  <a:pt x="6520" y="9825"/>
                </a:cubicBezTo>
                <a:lnTo>
                  <a:pt x="4928" y="6415"/>
                </a:lnTo>
                <a:cubicBezTo>
                  <a:pt x="4875" y="6297"/>
                  <a:pt x="4862" y="6199"/>
                  <a:pt x="4892" y="6153"/>
                </a:cubicBezTo>
                <a:cubicBezTo>
                  <a:pt x="4923" y="6103"/>
                  <a:pt x="5036" y="6053"/>
                  <a:pt x="5265" y="6053"/>
                </a:cubicBezTo>
                <a:close/>
                <a:moveTo>
                  <a:pt x="9615" y="15636"/>
                </a:moveTo>
                <a:cubicBezTo>
                  <a:pt x="9026" y="15636"/>
                  <a:pt x="8549" y="16114"/>
                  <a:pt x="8549" y="16703"/>
                </a:cubicBezTo>
                <a:lnTo>
                  <a:pt x="8549" y="17612"/>
                </a:lnTo>
                <a:lnTo>
                  <a:pt x="8291" y="17612"/>
                </a:lnTo>
                <a:cubicBezTo>
                  <a:pt x="7892" y="17612"/>
                  <a:pt x="7566" y="17938"/>
                  <a:pt x="7566" y="18337"/>
                </a:cubicBezTo>
                <a:cubicBezTo>
                  <a:pt x="7566" y="18736"/>
                  <a:pt x="7892" y="19062"/>
                  <a:pt x="8291" y="19062"/>
                </a:cubicBezTo>
                <a:lnTo>
                  <a:pt x="13493" y="19062"/>
                </a:lnTo>
                <a:cubicBezTo>
                  <a:pt x="13892" y="19062"/>
                  <a:pt x="14218" y="18736"/>
                  <a:pt x="14218" y="18337"/>
                </a:cubicBezTo>
                <a:cubicBezTo>
                  <a:pt x="14218" y="17938"/>
                  <a:pt x="13892" y="17612"/>
                  <a:pt x="13493" y="17612"/>
                </a:cubicBezTo>
                <a:lnTo>
                  <a:pt x="13235" y="17612"/>
                </a:lnTo>
                <a:lnTo>
                  <a:pt x="13235" y="16703"/>
                </a:lnTo>
                <a:cubicBezTo>
                  <a:pt x="13235" y="16114"/>
                  <a:pt x="12758" y="15636"/>
                  <a:pt x="12169" y="15636"/>
                </a:cubicBezTo>
                <a:lnTo>
                  <a:pt x="9615" y="15636"/>
                </a:lnTo>
                <a:close/>
                <a:moveTo>
                  <a:pt x="9615" y="16141"/>
                </a:moveTo>
                <a:lnTo>
                  <a:pt x="12169" y="16141"/>
                </a:lnTo>
                <a:cubicBezTo>
                  <a:pt x="12480" y="16141"/>
                  <a:pt x="12731" y="16392"/>
                  <a:pt x="12731" y="16703"/>
                </a:cubicBezTo>
                <a:lnTo>
                  <a:pt x="12731" y="18116"/>
                </a:lnTo>
                <a:lnTo>
                  <a:pt x="13493" y="18116"/>
                </a:lnTo>
                <a:cubicBezTo>
                  <a:pt x="13614" y="18116"/>
                  <a:pt x="13713" y="18216"/>
                  <a:pt x="13713" y="18337"/>
                </a:cubicBezTo>
                <a:cubicBezTo>
                  <a:pt x="13713" y="18458"/>
                  <a:pt x="13614" y="18558"/>
                  <a:pt x="13493" y="18558"/>
                </a:cubicBezTo>
                <a:lnTo>
                  <a:pt x="8291" y="18558"/>
                </a:lnTo>
                <a:cubicBezTo>
                  <a:pt x="8170" y="18558"/>
                  <a:pt x="8070" y="18458"/>
                  <a:pt x="8070" y="18337"/>
                </a:cubicBezTo>
                <a:cubicBezTo>
                  <a:pt x="8070" y="18216"/>
                  <a:pt x="8170" y="18116"/>
                  <a:pt x="8291" y="18116"/>
                </a:cubicBezTo>
                <a:lnTo>
                  <a:pt x="9053" y="18116"/>
                </a:lnTo>
                <a:lnTo>
                  <a:pt x="9053" y="16703"/>
                </a:lnTo>
                <a:cubicBezTo>
                  <a:pt x="9053" y="16392"/>
                  <a:pt x="9304" y="16141"/>
                  <a:pt x="9615" y="16141"/>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pic>
        <p:nvPicPr>
          <p:cNvPr id="52" name="Picture 51"/>
          <p:cNvPicPr>
            <a:picLocks noChangeAspect="1"/>
          </p:cNvPicPr>
          <p:nvPr/>
        </p:nvPicPr>
        <p:blipFill rotWithShape="1">
          <a:blip r:embed="rId5" cstate="print">
            <a:extLst>
              <a:ext uri="{28A0092B-C50C-407E-A947-70E740481C1C}">
                <a14:useLocalDpi xmlns:a14="http://schemas.microsoft.com/office/drawing/2010/main" val="0"/>
              </a:ext>
            </a:extLst>
          </a:blip>
          <a:srcRect t="16658"/>
          <a:stretch/>
        </p:blipFill>
        <p:spPr>
          <a:xfrm>
            <a:off x="332050" y="2224381"/>
            <a:ext cx="2581642" cy="1484919"/>
          </a:xfrm>
          <a:prstGeom prst="rect">
            <a:avLst/>
          </a:prstGeom>
          <a:ln>
            <a:noFill/>
          </a:ln>
          <a:effectLst>
            <a:softEdge rad="112500"/>
          </a:effectLst>
        </p:spPr>
      </p:pic>
      <p:pic>
        <p:nvPicPr>
          <p:cNvPr id="53" name="Picture 5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4300" y="4221382"/>
            <a:ext cx="2542848" cy="1691490"/>
          </a:xfrm>
          <a:prstGeom prst="rect">
            <a:avLst/>
          </a:prstGeom>
          <a:ln>
            <a:noFill/>
          </a:ln>
          <a:effectLst>
            <a:softEdge rad="112500"/>
          </a:effectLst>
        </p:spPr>
      </p:pic>
      <p:pic>
        <p:nvPicPr>
          <p:cNvPr id="59" name="Picture 5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705171" y="0"/>
            <a:ext cx="900198" cy="636581"/>
          </a:xfrm>
          <a:prstGeom prst="rect">
            <a:avLst/>
          </a:prstGeom>
        </p:spPr>
      </p:pic>
    </p:spTree>
    <p:extLst>
      <p:ext uri="{BB962C8B-B14F-4D97-AF65-F5344CB8AC3E}">
        <p14:creationId xmlns:p14="http://schemas.microsoft.com/office/powerpoint/2010/main" val="30452236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328"/>
          <p:cNvSpPr/>
          <p:nvPr/>
        </p:nvSpPr>
        <p:spPr>
          <a:xfrm>
            <a:off x="7620011" y="1995453"/>
            <a:ext cx="2808000" cy="0"/>
          </a:xfrm>
          <a:prstGeom prst="line">
            <a:avLst/>
          </a:prstGeom>
          <a:ln w="12700">
            <a:solidFill>
              <a:srgbClr val="CBCBCB"/>
            </a:solidFill>
            <a:miter lim="400000"/>
          </a:ln>
        </p:spPr>
        <p:txBody>
          <a:bodyPr lIns="0" tIns="0" rIns="0" bIns="0" anchor="ctr"/>
          <a:lstStyle/>
          <a:p>
            <a:pPr algn="ctr" defTabSz="292100">
              <a:defRPr sz="3200"/>
            </a:pPr>
            <a:endParaRPr sz="1600" kern="0">
              <a:solidFill>
                <a:sysClr val="windowText" lastClr="000000"/>
              </a:solidFill>
              <a:latin typeface="Helvetica Light"/>
              <a:sym typeface="Helvetica Light"/>
            </a:endParaRPr>
          </a:p>
        </p:txBody>
      </p:sp>
      <p:sp>
        <p:nvSpPr>
          <p:cNvPr id="3" name="Shape 356"/>
          <p:cNvSpPr/>
          <p:nvPr/>
        </p:nvSpPr>
        <p:spPr>
          <a:xfrm>
            <a:off x="7608511" y="1640458"/>
            <a:ext cx="2988000" cy="276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a:defRPr sz="3600" b="1">
                <a:solidFill>
                  <a:srgbClr val="4BA8DF"/>
                </a:solidFill>
                <a:latin typeface="Source Sans Pro Semibold"/>
                <a:ea typeface="Source Sans Pro Semibold"/>
                <a:cs typeface="Source Sans Pro Semibold"/>
                <a:sym typeface="Source Sans Pro Semibold"/>
              </a:defRPr>
            </a:lvl1pPr>
          </a:lstStyle>
          <a:p>
            <a:pPr defTabSz="292100">
              <a:defRPr sz="1800" b="0">
                <a:solidFill>
                  <a:srgbClr val="000000"/>
                </a:solidFill>
              </a:defRPr>
            </a:pPr>
            <a:r>
              <a:rPr lang="en-US" sz="1800" kern="0" dirty="0">
                <a:solidFill>
                  <a:srgbClr val="3E91D6"/>
                </a:solidFill>
              </a:rPr>
              <a:t>Analytics Platforms</a:t>
            </a:r>
            <a:endParaRPr sz="1800" kern="0" dirty="0">
              <a:solidFill>
                <a:srgbClr val="3E91D6"/>
              </a:solidFill>
            </a:endParaRPr>
          </a:p>
        </p:txBody>
      </p:sp>
      <p:sp>
        <p:nvSpPr>
          <p:cNvPr id="4" name="Shape 335"/>
          <p:cNvSpPr/>
          <p:nvPr/>
        </p:nvSpPr>
        <p:spPr>
          <a:xfrm>
            <a:off x="8423461" y="4020835"/>
            <a:ext cx="2388935"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err="1"/>
              <a:t>IoT</a:t>
            </a:r>
            <a:r>
              <a:rPr lang="en-US" sz="1400" kern="0" dirty="0"/>
              <a:t> Hub / Platform</a:t>
            </a:r>
            <a:endParaRPr sz="1400" kern="0" dirty="0"/>
          </a:p>
        </p:txBody>
      </p:sp>
      <p:sp>
        <p:nvSpPr>
          <p:cNvPr id="5" name="Shape 331"/>
          <p:cNvSpPr/>
          <p:nvPr/>
        </p:nvSpPr>
        <p:spPr>
          <a:xfrm>
            <a:off x="8411796" y="5574184"/>
            <a:ext cx="2957251" cy="43088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Advanced Analytics Platform / Data Science Laboratory </a:t>
            </a:r>
            <a:endParaRPr sz="1400" kern="0" dirty="0"/>
          </a:p>
        </p:txBody>
      </p:sp>
      <p:sp>
        <p:nvSpPr>
          <p:cNvPr id="6" name="Shape 335"/>
          <p:cNvSpPr/>
          <p:nvPr/>
        </p:nvSpPr>
        <p:spPr>
          <a:xfrm>
            <a:off x="8411961" y="2390027"/>
            <a:ext cx="2537323"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Customer Analytics Hub</a:t>
            </a:r>
            <a:endParaRPr sz="1400" kern="0" dirty="0"/>
          </a:p>
        </p:txBody>
      </p:sp>
      <p:sp>
        <p:nvSpPr>
          <p:cNvPr id="7" name="Shape 355"/>
          <p:cNvSpPr/>
          <p:nvPr/>
        </p:nvSpPr>
        <p:spPr>
          <a:xfrm>
            <a:off x="7643681" y="2340600"/>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cubicBezTo>
                  <a:pt x="4838" y="0"/>
                  <a:pt x="0" y="4838"/>
                  <a:pt x="0" y="10803"/>
                </a:cubicBezTo>
                <a:cubicBezTo>
                  <a:pt x="0" y="16768"/>
                  <a:pt x="4838" y="21600"/>
                  <a:pt x="10803" y="21600"/>
                </a:cubicBezTo>
                <a:cubicBezTo>
                  <a:pt x="16768" y="21600"/>
                  <a:pt x="21600" y="16768"/>
                  <a:pt x="21600" y="10803"/>
                </a:cubicBezTo>
                <a:cubicBezTo>
                  <a:pt x="21600" y="4838"/>
                  <a:pt x="16768" y="0"/>
                  <a:pt x="10803" y="0"/>
                </a:cubicBezTo>
                <a:close/>
                <a:moveTo>
                  <a:pt x="10803" y="852"/>
                </a:moveTo>
                <a:cubicBezTo>
                  <a:pt x="16298" y="852"/>
                  <a:pt x="20753" y="5307"/>
                  <a:pt x="20753" y="10803"/>
                </a:cubicBezTo>
                <a:cubicBezTo>
                  <a:pt x="20753" y="16298"/>
                  <a:pt x="16298" y="20753"/>
                  <a:pt x="10803" y="20753"/>
                </a:cubicBezTo>
                <a:cubicBezTo>
                  <a:pt x="5308" y="20753"/>
                  <a:pt x="852" y="16298"/>
                  <a:pt x="852" y="10803"/>
                </a:cubicBezTo>
                <a:cubicBezTo>
                  <a:pt x="852" y="5307"/>
                  <a:pt x="5308" y="852"/>
                  <a:pt x="10803" y="852"/>
                </a:cubicBezTo>
                <a:close/>
                <a:moveTo>
                  <a:pt x="6735" y="4761"/>
                </a:moveTo>
                <a:cubicBezTo>
                  <a:pt x="5978" y="4761"/>
                  <a:pt x="4942" y="4861"/>
                  <a:pt x="4942" y="5855"/>
                </a:cubicBezTo>
                <a:cubicBezTo>
                  <a:pt x="4942" y="6418"/>
                  <a:pt x="4942" y="6980"/>
                  <a:pt x="4942" y="7543"/>
                </a:cubicBezTo>
                <a:cubicBezTo>
                  <a:pt x="4942" y="7950"/>
                  <a:pt x="4839" y="8581"/>
                  <a:pt x="5179" y="8895"/>
                </a:cubicBezTo>
                <a:cubicBezTo>
                  <a:pt x="5191" y="8906"/>
                  <a:pt x="5205" y="8912"/>
                  <a:pt x="5217" y="8923"/>
                </a:cubicBezTo>
                <a:cubicBezTo>
                  <a:pt x="5048" y="9084"/>
                  <a:pt x="4942" y="9314"/>
                  <a:pt x="4942" y="9632"/>
                </a:cubicBezTo>
                <a:cubicBezTo>
                  <a:pt x="4942" y="10194"/>
                  <a:pt x="4942" y="10757"/>
                  <a:pt x="4942" y="11320"/>
                </a:cubicBezTo>
                <a:cubicBezTo>
                  <a:pt x="4942" y="11727"/>
                  <a:pt x="4839" y="12358"/>
                  <a:pt x="5179" y="12672"/>
                </a:cubicBezTo>
                <a:cubicBezTo>
                  <a:pt x="5191" y="12683"/>
                  <a:pt x="5205" y="12689"/>
                  <a:pt x="5217" y="12699"/>
                </a:cubicBezTo>
                <a:cubicBezTo>
                  <a:pt x="5048" y="12860"/>
                  <a:pt x="4942" y="13091"/>
                  <a:pt x="4942" y="13409"/>
                </a:cubicBezTo>
                <a:cubicBezTo>
                  <a:pt x="4942" y="13971"/>
                  <a:pt x="4942" y="14534"/>
                  <a:pt x="4942" y="15096"/>
                </a:cubicBezTo>
                <a:cubicBezTo>
                  <a:pt x="4942" y="15504"/>
                  <a:pt x="4839" y="16135"/>
                  <a:pt x="5179" y="16449"/>
                </a:cubicBezTo>
                <a:cubicBezTo>
                  <a:pt x="5801" y="17024"/>
                  <a:pt x="6697" y="16883"/>
                  <a:pt x="7482" y="16883"/>
                </a:cubicBezTo>
                <a:cubicBezTo>
                  <a:pt x="8831" y="16883"/>
                  <a:pt x="10179" y="16883"/>
                  <a:pt x="11528" y="16883"/>
                </a:cubicBezTo>
                <a:cubicBezTo>
                  <a:pt x="12573" y="16883"/>
                  <a:pt x="13618" y="16883"/>
                  <a:pt x="14662" y="16883"/>
                </a:cubicBezTo>
                <a:cubicBezTo>
                  <a:pt x="15407" y="16883"/>
                  <a:pt x="16351" y="16871"/>
                  <a:pt x="16526" y="15954"/>
                </a:cubicBezTo>
                <a:cubicBezTo>
                  <a:pt x="16534" y="15921"/>
                  <a:pt x="16542" y="15883"/>
                  <a:pt x="16542" y="15844"/>
                </a:cubicBezTo>
                <a:cubicBezTo>
                  <a:pt x="16542" y="15371"/>
                  <a:pt x="16542" y="14898"/>
                  <a:pt x="16542" y="14426"/>
                </a:cubicBezTo>
                <a:cubicBezTo>
                  <a:pt x="16542" y="14038"/>
                  <a:pt x="16668" y="13341"/>
                  <a:pt x="16454" y="12980"/>
                </a:cubicBezTo>
                <a:cubicBezTo>
                  <a:pt x="16395" y="12879"/>
                  <a:pt x="16330" y="12789"/>
                  <a:pt x="16256" y="12716"/>
                </a:cubicBezTo>
                <a:cubicBezTo>
                  <a:pt x="16387" y="12585"/>
                  <a:pt x="16481" y="12413"/>
                  <a:pt x="16526" y="12177"/>
                </a:cubicBezTo>
                <a:cubicBezTo>
                  <a:pt x="16534" y="12144"/>
                  <a:pt x="16542" y="12107"/>
                  <a:pt x="16542" y="12067"/>
                </a:cubicBezTo>
                <a:cubicBezTo>
                  <a:pt x="16542" y="11594"/>
                  <a:pt x="16542" y="11122"/>
                  <a:pt x="16542" y="10649"/>
                </a:cubicBezTo>
                <a:cubicBezTo>
                  <a:pt x="16542" y="10261"/>
                  <a:pt x="16668" y="9565"/>
                  <a:pt x="16454" y="9203"/>
                </a:cubicBezTo>
                <a:cubicBezTo>
                  <a:pt x="16395" y="9102"/>
                  <a:pt x="16330" y="9012"/>
                  <a:pt x="16256" y="8939"/>
                </a:cubicBezTo>
                <a:cubicBezTo>
                  <a:pt x="16387" y="8808"/>
                  <a:pt x="16481" y="8636"/>
                  <a:pt x="16526" y="8400"/>
                </a:cubicBezTo>
                <a:cubicBezTo>
                  <a:pt x="16534" y="8367"/>
                  <a:pt x="16542" y="8330"/>
                  <a:pt x="16542" y="8290"/>
                </a:cubicBezTo>
                <a:cubicBezTo>
                  <a:pt x="16542" y="7818"/>
                  <a:pt x="16542" y="7345"/>
                  <a:pt x="16542" y="6872"/>
                </a:cubicBezTo>
                <a:cubicBezTo>
                  <a:pt x="16542" y="6485"/>
                  <a:pt x="16668" y="5788"/>
                  <a:pt x="16454" y="5426"/>
                </a:cubicBezTo>
                <a:cubicBezTo>
                  <a:pt x="15981" y="4626"/>
                  <a:pt x="15041" y="4761"/>
                  <a:pt x="14244" y="4761"/>
                </a:cubicBezTo>
                <a:cubicBezTo>
                  <a:pt x="11741" y="4761"/>
                  <a:pt x="9238" y="4761"/>
                  <a:pt x="6735" y="4761"/>
                </a:cubicBezTo>
                <a:close/>
                <a:moveTo>
                  <a:pt x="8950" y="5481"/>
                </a:moveTo>
                <a:cubicBezTo>
                  <a:pt x="10589" y="5482"/>
                  <a:pt x="12290" y="5553"/>
                  <a:pt x="12540" y="5553"/>
                </a:cubicBezTo>
                <a:cubicBezTo>
                  <a:pt x="13430" y="5553"/>
                  <a:pt x="14317" y="5553"/>
                  <a:pt x="15206" y="5553"/>
                </a:cubicBezTo>
                <a:cubicBezTo>
                  <a:pt x="15945" y="5553"/>
                  <a:pt x="15751" y="6240"/>
                  <a:pt x="15751" y="6707"/>
                </a:cubicBezTo>
                <a:cubicBezTo>
                  <a:pt x="15751" y="7216"/>
                  <a:pt x="15751" y="7726"/>
                  <a:pt x="15751" y="8235"/>
                </a:cubicBezTo>
                <a:cubicBezTo>
                  <a:pt x="15689" y="8397"/>
                  <a:pt x="15485" y="8487"/>
                  <a:pt x="15217" y="8538"/>
                </a:cubicBezTo>
                <a:cubicBezTo>
                  <a:pt x="14895" y="8514"/>
                  <a:pt x="14559" y="8538"/>
                  <a:pt x="14244" y="8538"/>
                </a:cubicBezTo>
                <a:cubicBezTo>
                  <a:pt x="13935" y="8538"/>
                  <a:pt x="13624" y="8538"/>
                  <a:pt x="13315" y="8538"/>
                </a:cubicBezTo>
                <a:cubicBezTo>
                  <a:pt x="11912" y="8538"/>
                  <a:pt x="10507" y="8538"/>
                  <a:pt x="9104" y="8538"/>
                </a:cubicBezTo>
                <a:cubicBezTo>
                  <a:pt x="8313" y="8538"/>
                  <a:pt x="7526" y="8538"/>
                  <a:pt x="6735" y="8538"/>
                </a:cubicBezTo>
                <a:cubicBezTo>
                  <a:pt x="6592" y="8538"/>
                  <a:pt x="6449" y="8538"/>
                  <a:pt x="6306" y="8538"/>
                </a:cubicBezTo>
                <a:cubicBezTo>
                  <a:pt x="5584" y="8538"/>
                  <a:pt x="5734" y="8013"/>
                  <a:pt x="5734" y="7543"/>
                </a:cubicBezTo>
                <a:cubicBezTo>
                  <a:pt x="5734" y="6966"/>
                  <a:pt x="5734" y="6388"/>
                  <a:pt x="5734" y="5811"/>
                </a:cubicBezTo>
                <a:cubicBezTo>
                  <a:pt x="5734" y="5546"/>
                  <a:pt x="7311" y="5480"/>
                  <a:pt x="8950" y="5481"/>
                </a:cubicBezTo>
                <a:close/>
                <a:moveTo>
                  <a:pt x="7482" y="9329"/>
                </a:moveTo>
                <a:cubicBezTo>
                  <a:pt x="8831" y="9329"/>
                  <a:pt x="10179" y="9329"/>
                  <a:pt x="11528" y="9329"/>
                </a:cubicBezTo>
                <a:cubicBezTo>
                  <a:pt x="11866" y="9329"/>
                  <a:pt x="12203" y="9329"/>
                  <a:pt x="12540" y="9329"/>
                </a:cubicBezTo>
                <a:cubicBezTo>
                  <a:pt x="13247" y="9329"/>
                  <a:pt x="13955" y="9329"/>
                  <a:pt x="14662" y="9329"/>
                </a:cubicBezTo>
                <a:cubicBezTo>
                  <a:pt x="14845" y="9329"/>
                  <a:pt x="15023" y="9329"/>
                  <a:pt x="15206" y="9329"/>
                </a:cubicBezTo>
                <a:cubicBezTo>
                  <a:pt x="15945" y="9329"/>
                  <a:pt x="15751" y="10017"/>
                  <a:pt x="15751" y="10484"/>
                </a:cubicBezTo>
                <a:cubicBezTo>
                  <a:pt x="15751" y="10993"/>
                  <a:pt x="15751" y="11503"/>
                  <a:pt x="15751" y="12012"/>
                </a:cubicBezTo>
                <a:cubicBezTo>
                  <a:pt x="15689" y="12174"/>
                  <a:pt x="15485" y="12264"/>
                  <a:pt x="15217" y="12315"/>
                </a:cubicBezTo>
                <a:cubicBezTo>
                  <a:pt x="14895" y="12291"/>
                  <a:pt x="14559" y="12315"/>
                  <a:pt x="14244" y="12315"/>
                </a:cubicBezTo>
                <a:cubicBezTo>
                  <a:pt x="13935" y="12315"/>
                  <a:pt x="13624" y="12315"/>
                  <a:pt x="13315" y="12315"/>
                </a:cubicBezTo>
                <a:cubicBezTo>
                  <a:pt x="11912" y="12315"/>
                  <a:pt x="10507" y="12315"/>
                  <a:pt x="9104" y="12315"/>
                </a:cubicBezTo>
                <a:cubicBezTo>
                  <a:pt x="8313" y="12315"/>
                  <a:pt x="7526" y="12315"/>
                  <a:pt x="6735" y="12315"/>
                </a:cubicBezTo>
                <a:cubicBezTo>
                  <a:pt x="6592" y="12315"/>
                  <a:pt x="6449" y="12315"/>
                  <a:pt x="6306" y="12315"/>
                </a:cubicBezTo>
                <a:cubicBezTo>
                  <a:pt x="5584" y="12315"/>
                  <a:pt x="5734" y="11789"/>
                  <a:pt x="5734" y="11320"/>
                </a:cubicBezTo>
                <a:cubicBezTo>
                  <a:pt x="5734" y="10742"/>
                  <a:pt x="5734" y="10165"/>
                  <a:pt x="5734" y="9588"/>
                </a:cubicBezTo>
                <a:cubicBezTo>
                  <a:pt x="5734" y="9470"/>
                  <a:pt x="6042" y="9391"/>
                  <a:pt x="6531" y="9340"/>
                </a:cubicBezTo>
                <a:cubicBezTo>
                  <a:pt x="6848" y="9348"/>
                  <a:pt x="7175" y="9329"/>
                  <a:pt x="7482" y="9329"/>
                </a:cubicBezTo>
                <a:close/>
                <a:moveTo>
                  <a:pt x="7482" y="13106"/>
                </a:moveTo>
                <a:cubicBezTo>
                  <a:pt x="8831" y="13106"/>
                  <a:pt x="10179" y="13106"/>
                  <a:pt x="11528" y="13106"/>
                </a:cubicBezTo>
                <a:cubicBezTo>
                  <a:pt x="11866" y="13106"/>
                  <a:pt x="12203" y="13106"/>
                  <a:pt x="12540" y="13106"/>
                </a:cubicBezTo>
                <a:cubicBezTo>
                  <a:pt x="13247" y="13106"/>
                  <a:pt x="13955" y="13106"/>
                  <a:pt x="14662" y="13106"/>
                </a:cubicBezTo>
                <a:cubicBezTo>
                  <a:pt x="14845" y="13106"/>
                  <a:pt x="15023" y="13106"/>
                  <a:pt x="15206" y="13106"/>
                </a:cubicBezTo>
                <a:cubicBezTo>
                  <a:pt x="15945" y="13106"/>
                  <a:pt x="15751" y="13793"/>
                  <a:pt x="15751" y="14261"/>
                </a:cubicBezTo>
                <a:cubicBezTo>
                  <a:pt x="15751" y="14770"/>
                  <a:pt x="15751" y="15280"/>
                  <a:pt x="15751" y="15789"/>
                </a:cubicBezTo>
                <a:cubicBezTo>
                  <a:pt x="15541" y="16344"/>
                  <a:pt x="13630" y="16091"/>
                  <a:pt x="13315" y="16091"/>
                </a:cubicBezTo>
                <a:cubicBezTo>
                  <a:pt x="11912" y="16091"/>
                  <a:pt x="10507" y="16091"/>
                  <a:pt x="9104" y="16091"/>
                </a:cubicBezTo>
                <a:cubicBezTo>
                  <a:pt x="8170" y="16091"/>
                  <a:pt x="7240" y="16091"/>
                  <a:pt x="6306" y="16091"/>
                </a:cubicBezTo>
                <a:cubicBezTo>
                  <a:pt x="5584" y="16091"/>
                  <a:pt x="5734" y="15566"/>
                  <a:pt x="5734" y="15096"/>
                </a:cubicBezTo>
                <a:cubicBezTo>
                  <a:pt x="5734" y="14519"/>
                  <a:pt x="5734" y="13942"/>
                  <a:pt x="5734" y="13365"/>
                </a:cubicBezTo>
                <a:cubicBezTo>
                  <a:pt x="5734" y="13247"/>
                  <a:pt x="6042" y="13168"/>
                  <a:pt x="6531" y="13117"/>
                </a:cubicBezTo>
                <a:cubicBezTo>
                  <a:pt x="6848" y="13125"/>
                  <a:pt x="7175" y="13106"/>
                  <a:pt x="7482" y="13106"/>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grpSp>
        <p:nvGrpSpPr>
          <p:cNvPr id="8" name="Group 7"/>
          <p:cNvGrpSpPr/>
          <p:nvPr/>
        </p:nvGrpSpPr>
        <p:grpSpPr>
          <a:xfrm>
            <a:off x="7655181" y="3970626"/>
            <a:ext cx="576000" cy="576000"/>
            <a:chOff x="18113421" y="3666513"/>
            <a:chExt cx="1656000" cy="1655998"/>
          </a:xfrm>
        </p:grpSpPr>
        <p:pic>
          <p:nvPicPr>
            <p:cNvPr id="9" name="Picture 8"/>
            <p:cNvPicPr>
              <a:picLocks noChangeAspect="1"/>
            </p:cNvPicPr>
            <p:nvPr/>
          </p:nvPicPr>
          <p:blipFill>
            <a:blip r:embed="rId2">
              <a:clrChange>
                <a:clrFrom>
                  <a:srgbClr val="FFFFFF"/>
                </a:clrFrom>
                <a:clrTo>
                  <a:srgbClr val="FFFFFF">
                    <a:alpha val="0"/>
                  </a:srgbClr>
                </a:clrTo>
              </a:clrChange>
            </a:blip>
            <a:stretch>
              <a:fillRect/>
            </a:stretch>
          </p:blipFill>
          <p:spPr>
            <a:xfrm>
              <a:off x="18393661" y="4076858"/>
              <a:ext cx="1038370" cy="857370"/>
            </a:xfrm>
            <a:prstGeom prst="rect">
              <a:avLst/>
            </a:prstGeom>
          </p:spPr>
        </p:pic>
        <p:sp>
          <p:nvSpPr>
            <p:cNvPr id="10" name="Oval 9"/>
            <p:cNvSpPr/>
            <p:nvPr/>
          </p:nvSpPr>
          <p:spPr>
            <a:xfrm>
              <a:off x="18113421" y="3666513"/>
              <a:ext cx="1656000" cy="1655998"/>
            </a:xfrm>
            <a:prstGeom prst="ellipse">
              <a:avLst/>
            </a:prstGeom>
            <a:noFill/>
            <a:ln w="19050" cap="flat">
              <a:solidFill>
                <a:srgbClr val="4BA8D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292100" latinLnBrk="1" hangingPunct="0"/>
              <a:endParaRPr lang="de-DE" sz="1600" kern="0">
                <a:solidFill>
                  <a:srgbClr val="FFFFFF"/>
                </a:solidFill>
                <a:latin typeface="Helvetica Light"/>
                <a:sym typeface="Helvetica Light"/>
              </a:endParaRPr>
            </a:p>
          </p:txBody>
        </p:sp>
      </p:grpSp>
      <p:grpSp>
        <p:nvGrpSpPr>
          <p:cNvPr id="11" name="Group 10"/>
          <p:cNvGrpSpPr/>
          <p:nvPr/>
        </p:nvGrpSpPr>
        <p:grpSpPr>
          <a:xfrm>
            <a:off x="7643516" y="5609927"/>
            <a:ext cx="576000" cy="576000"/>
            <a:chOff x="18084846" y="6224825"/>
            <a:chExt cx="1656000" cy="1656001"/>
          </a:xfrm>
        </p:grpSpPr>
        <p:sp>
          <p:nvSpPr>
            <p:cNvPr id="12" name="Oval 11"/>
            <p:cNvSpPr/>
            <p:nvPr/>
          </p:nvSpPr>
          <p:spPr>
            <a:xfrm>
              <a:off x="18084846" y="6224825"/>
              <a:ext cx="1656000" cy="1656001"/>
            </a:xfrm>
            <a:prstGeom prst="ellipse">
              <a:avLst/>
            </a:prstGeom>
            <a:noFill/>
            <a:ln w="19050" cap="flat">
              <a:solidFill>
                <a:srgbClr val="4BA8D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292100" latinLnBrk="1" hangingPunct="0"/>
              <a:endParaRPr lang="de-DE" sz="1600" kern="0" dirty="0">
                <a:solidFill>
                  <a:srgbClr val="FFFFFF"/>
                </a:solidFill>
                <a:latin typeface="Helvetica Light"/>
                <a:sym typeface="Helvetica Light"/>
              </a:endParaRPr>
            </a:p>
          </p:txBody>
        </p:sp>
        <p:grpSp>
          <p:nvGrpSpPr>
            <p:cNvPr id="13" name="Group 12"/>
            <p:cNvGrpSpPr>
              <a:grpSpLocks noChangeAspect="1"/>
            </p:cNvGrpSpPr>
            <p:nvPr/>
          </p:nvGrpSpPr>
          <p:grpSpPr>
            <a:xfrm>
              <a:off x="18426669" y="6454428"/>
              <a:ext cx="905280" cy="1080000"/>
              <a:chOff x="20609187" y="8353415"/>
              <a:chExt cx="1508800" cy="1800000"/>
            </a:xfrm>
          </p:grpSpPr>
          <p:sp>
            <p:nvSpPr>
              <p:cNvPr id="14" name="AutoShape 39"/>
              <p:cNvSpPr>
                <a:spLocks/>
              </p:cNvSpPr>
              <p:nvPr/>
            </p:nvSpPr>
            <p:spPr bwMode="auto">
              <a:xfrm>
                <a:off x="20609187" y="8353415"/>
                <a:ext cx="1508800" cy="1800000"/>
              </a:xfrm>
              <a:custGeom>
                <a:avLst/>
                <a:gdLst/>
                <a:ahLst/>
                <a:cxnLst/>
                <a:rect l="0" t="0" r="r" b="b"/>
                <a:pathLst>
                  <a:path w="20131" h="21584">
                    <a:moveTo>
                      <a:pt x="16078" y="20652"/>
                    </a:moveTo>
                    <a:cubicBezTo>
                      <a:pt x="14029" y="20675"/>
                      <a:pt x="11980" y="20657"/>
                      <a:pt x="9931" y="20657"/>
                    </a:cubicBezTo>
                    <a:cubicBezTo>
                      <a:pt x="7964" y="20657"/>
                      <a:pt x="5998" y="20676"/>
                      <a:pt x="4031" y="20653"/>
                    </a:cubicBezTo>
                    <a:cubicBezTo>
                      <a:pt x="1120" y="20619"/>
                      <a:pt x="304" y="19574"/>
                      <a:pt x="1562" y="17163"/>
                    </a:cubicBezTo>
                    <a:cubicBezTo>
                      <a:pt x="2671" y="15039"/>
                      <a:pt x="3839" y="12879"/>
                      <a:pt x="5405" y="11025"/>
                    </a:cubicBezTo>
                    <a:cubicBezTo>
                      <a:pt x="7514" y="8529"/>
                      <a:pt x="8429" y="5891"/>
                      <a:pt x="8012" y="2825"/>
                    </a:cubicBezTo>
                    <a:cubicBezTo>
                      <a:pt x="7825" y="1451"/>
                      <a:pt x="8150" y="680"/>
                      <a:pt x="10063" y="679"/>
                    </a:cubicBezTo>
                    <a:cubicBezTo>
                      <a:pt x="11983" y="679"/>
                      <a:pt x="12295" y="1465"/>
                      <a:pt x="12107" y="2830"/>
                    </a:cubicBezTo>
                    <a:cubicBezTo>
                      <a:pt x="11685" y="5900"/>
                      <a:pt x="12623" y="8533"/>
                      <a:pt x="14718" y="11029"/>
                    </a:cubicBezTo>
                    <a:cubicBezTo>
                      <a:pt x="16279" y="12889"/>
                      <a:pt x="17451" y="15045"/>
                      <a:pt x="18560" y="17169"/>
                    </a:cubicBezTo>
                    <a:cubicBezTo>
                      <a:pt x="19814" y="19571"/>
                      <a:pt x="18990" y="20620"/>
                      <a:pt x="16078" y="20652"/>
                    </a:cubicBezTo>
                    <a:close/>
                    <a:moveTo>
                      <a:pt x="19637" y="17057"/>
                    </a:moveTo>
                    <a:cubicBezTo>
                      <a:pt x="18324" y="14111"/>
                      <a:pt x="16403" y="11453"/>
                      <a:pt x="14430" y="8840"/>
                    </a:cubicBezTo>
                    <a:cubicBezTo>
                      <a:pt x="12290" y="6007"/>
                      <a:pt x="13104" y="3079"/>
                      <a:pt x="13659" y="0"/>
                    </a:cubicBezTo>
                    <a:cubicBezTo>
                      <a:pt x="11386" y="0"/>
                      <a:pt x="8887" y="0"/>
                      <a:pt x="6504" y="0"/>
                    </a:cubicBezTo>
                    <a:cubicBezTo>
                      <a:pt x="6985" y="3044"/>
                      <a:pt x="7839" y="5910"/>
                      <a:pt x="5797" y="8687"/>
                    </a:cubicBezTo>
                    <a:cubicBezTo>
                      <a:pt x="3770" y="11442"/>
                      <a:pt x="1694" y="14186"/>
                      <a:pt x="398" y="17304"/>
                    </a:cubicBezTo>
                    <a:cubicBezTo>
                      <a:pt x="-693" y="19930"/>
                      <a:pt x="489" y="21511"/>
                      <a:pt x="3577" y="21549"/>
                    </a:cubicBezTo>
                    <a:cubicBezTo>
                      <a:pt x="7831" y="21600"/>
                      <a:pt x="12086" y="21590"/>
                      <a:pt x="16340" y="21553"/>
                    </a:cubicBezTo>
                    <a:cubicBezTo>
                      <a:pt x="19702" y="21525"/>
                      <a:pt x="20907" y="19904"/>
                      <a:pt x="19637" y="17057"/>
                    </a:cubicBezTo>
                    <a:close/>
                    <a:moveTo>
                      <a:pt x="19637" y="17057"/>
                    </a:moveTo>
                  </a:path>
                </a:pathLst>
              </a:custGeom>
              <a:solidFill>
                <a:srgbClr val="FFFFFF"/>
              </a:solidFill>
              <a:ln w="12700" cap="flat">
                <a:solidFill>
                  <a:srgbClr val="4BA8DF"/>
                </a:solidFill>
                <a:miter lim="800000"/>
                <a:headEnd type="none" w="med" len="med"/>
                <a:tailEnd type="none" w="med" len="med"/>
              </a:ln>
              <a:extLst/>
            </p:spPr>
            <p:txBody>
              <a:bodyPr lIns="0" tIns="0" rIns="0" bIns="0"/>
              <a:lstStyle/>
              <a:p>
                <a:pPr algn="ctr" defTabSz="292100"/>
                <a:endParaRPr lang="en-US" sz="2500" kern="0">
                  <a:solidFill>
                    <a:sysClr val="windowText" lastClr="000000"/>
                  </a:solidFill>
                  <a:latin typeface="Helvetica Light"/>
                  <a:sym typeface="Helvetica Light"/>
                </a:endParaRPr>
              </a:p>
            </p:txBody>
          </p:sp>
          <p:sp>
            <p:nvSpPr>
              <p:cNvPr id="15" name="AutoShape 40"/>
              <p:cNvSpPr>
                <a:spLocks/>
              </p:cNvSpPr>
              <p:nvPr/>
            </p:nvSpPr>
            <p:spPr bwMode="auto">
              <a:xfrm>
                <a:off x="21140285" y="9319048"/>
                <a:ext cx="291199" cy="294217"/>
              </a:xfrm>
              <a:custGeom>
                <a:avLst/>
                <a:gdLst/>
                <a:ahLst/>
                <a:cxnLst/>
                <a:rect l="0" t="0" r="r" b="b"/>
                <a:pathLst>
                  <a:path w="21148" h="21172">
                    <a:moveTo>
                      <a:pt x="10253" y="21172"/>
                    </a:moveTo>
                    <a:cubicBezTo>
                      <a:pt x="3777" y="20122"/>
                      <a:pt x="-409" y="16396"/>
                      <a:pt x="32" y="9808"/>
                    </a:cubicBezTo>
                    <a:cubicBezTo>
                      <a:pt x="468" y="3299"/>
                      <a:pt x="4773" y="-428"/>
                      <a:pt x="11599" y="39"/>
                    </a:cubicBezTo>
                    <a:cubicBezTo>
                      <a:pt x="17858" y="463"/>
                      <a:pt x="21191" y="4426"/>
                      <a:pt x="21148" y="10415"/>
                    </a:cubicBezTo>
                    <a:cubicBezTo>
                      <a:pt x="21098" y="17163"/>
                      <a:pt x="16875" y="20519"/>
                      <a:pt x="10253" y="21172"/>
                    </a:cubicBezTo>
                    <a:close/>
                    <a:moveTo>
                      <a:pt x="10253" y="21172"/>
                    </a:moveTo>
                  </a:path>
                </a:pathLst>
              </a:custGeom>
              <a:solidFill>
                <a:srgbClr val="FFFFFF"/>
              </a:solidFill>
              <a:ln w="12700" cap="flat">
                <a:solidFill>
                  <a:srgbClr val="4BA8DF"/>
                </a:solidFill>
                <a:miter lim="800000"/>
                <a:headEnd type="none" w="med" len="med"/>
                <a:tailEnd type="none" w="med" len="med"/>
              </a:ln>
              <a:extLst/>
            </p:spPr>
            <p:txBody>
              <a:bodyPr lIns="0" tIns="0" rIns="0" bIns="0"/>
              <a:lstStyle/>
              <a:p>
                <a:pPr algn="ctr" defTabSz="292100"/>
                <a:endParaRPr lang="en-US" sz="2500" kern="0">
                  <a:solidFill>
                    <a:sysClr val="windowText" lastClr="000000"/>
                  </a:solidFill>
                  <a:latin typeface="Helvetica Light"/>
                  <a:sym typeface="Helvetica Light"/>
                </a:endParaRPr>
              </a:p>
            </p:txBody>
          </p:sp>
          <p:sp>
            <p:nvSpPr>
              <p:cNvPr id="16" name="AutoShape 41"/>
              <p:cNvSpPr>
                <a:spLocks/>
              </p:cNvSpPr>
              <p:nvPr/>
            </p:nvSpPr>
            <p:spPr bwMode="auto">
              <a:xfrm>
                <a:off x="21442045" y="9632878"/>
                <a:ext cx="288181" cy="291199"/>
              </a:xfrm>
              <a:custGeom>
                <a:avLst/>
                <a:gdLst/>
                <a:ahLst/>
                <a:cxnLst/>
                <a:rect l="0" t="0" r="r" b="b"/>
                <a:pathLst>
                  <a:path w="21252" h="21120">
                    <a:moveTo>
                      <a:pt x="11048" y="0"/>
                    </a:moveTo>
                    <a:cubicBezTo>
                      <a:pt x="17795" y="407"/>
                      <a:pt x="21572" y="4553"/>
                      <a:pt x="21231" y="10987"/>
                    </a:cubicBezTo>
                    <a:cubicBezTo>
                      <a:pt x="20893" y="17393"/>
                      <a:pt x="16515" y="21600"/>
                      <a:pt x="9731" y="21076"/>
                    </a:cubicBezTo>
                    <a:cubicBezTo>
                      <a:pt x="3815" y="20620"/>
                      <a:pt x="-28" y="16867"/>
                      <a:pt x="1" y="10632"/>
                    </a:cubicBezTo>
                    <a:cubicBezTo>
                      <a:pt x="31" y="3806"/>
                      <a:pt x="3770" y="227"/>
                      <a:pt x="11048" y="0"/>
                    </a:cubicBezTo>
                    <a:close/>
                    <a:moveTo>
                      <a:pt x="11048" y="0"/>
                    </a:moveTo>
                  </a:path>
                </a:pathLst>
              </a:custGeom>
              <a:solidFill>
                <a:srgbClr val="FFFFFF"/>
              </a:solidFill>
              <a:ln w="12700" cap="flat">
                <a:solidFill>
                  <a:srgbClr val="4BA8DF"/>
                </a:solidFill>
                <a:miter lim="800000"/>
                <a:headEnd type="none" w="med" len="med"/>
                <a:tailEnd type="none" w="med" len="med"/>
              </a:ln>
              <a:extLst/>
            </p:spPr>
            <p:txBody>
              <a:bodyPr lIns="0" tIns="0" rIns="0" bIns="0"/>
              <a:lstStyle/>
              <a:p>
                <a:pPr algn="ctr" defTabSz="292100"/>
                <a:endParaRPr lang="en-US" sz="2500" kern="0">
                  <a:solidFill>
                    <a:sysClr val="windowText" lastClr="000000"/>
                  </a:solidFill>
                  <a:latin typeface="Helvetica Light"/>
                  <a:sym typeface="Helvetica Light"/>
                </a:endParaRPr>
              </a:p>
            </p:txBody>
          </p:sp>
          <p:sp>
            <p:nvSpPr>
              <p:cNvPr id="17" name="AutoShape 42"/>
              <p:cNvSpPr>
                <a:spLocks/>
              </p:cNvSpPr>
              <p:nvPr/>
            </p:nvSpPr>
            <p:spPr bwMode="auto">
              <a:xfrm>
                <a:off x="20983369" y="9705301"/>
                <a:ext cx="135792" cy="134284"/>
              </a:xfrm>
              <a:custGeom>
                <a:avLst/>
                <a:gdLst/>
                <a:ahLst/>
                <a:cxnLst/>
                <a:rect l="0" t="0" r="r" b="b"/>
                <a:pathLst>
                  <a:path w="21020" h="20563">
                    <a:moveTo>
                      <a:pt x="21020" y="8099"/>
                    </a:moveTo>
                    <a:cubicBezTo>
                      <a:pt x="20853" y="15642"/>
                      <a:pt x="17748" y="20094"/>
                      <a:pt x="11352" y="20532"/>
                    </a:cubicBezTo>
                    <a:cubicBezTo>
                      <a:pt x="5032" y="20958"/>
                      <a:pt x="683" y="16982"/>
                      <a:pt x="68" y="10895"/>
                    </a:cubicBezTo>
                    <a:cubicBezTo>
                      <a:pt x="-580" y="4495"/>
                      <a:pt x="3489" y="780"/>
                      <a:pt x="9858" y="91"/>
                    </a:cubicBezTo>
                    <a:cubicBezTo>
                      <a:pt x="16633" y="-642"/>
                      <a:pt x="19921" y="3148"/>
                      <a:pt x="21020" y="8099"/>
                    </a:cubicBezTo>
                    <a:close/>
                    <a:moveTo>
                      <a:pt x="21020" y="8099"/>
                    </a:moveTo>
                  </a:path>
                </a:pathLst>
              </a:custGeom>
              <a:solidFill>
                <a:srgbClr val="FFFFFF"/>
              </a:solidFill>
              <a:ln w="12700" cap="flat">
                <a:solidFill>
                  <a:srgbClr val="4BA8DF"/>
                </a:solidFill>
                <a:miter lim="800000"/>
                <a:headEnd type="none" w="med" len="med"/>
                <a:tailEnd type="none" w="med" len="med"/>
              </a:ln>
              <a:extLst/>
            </p:spPr>
            <p:txBody>
              <a:bodyPr lIns="0" tIns="0" rIns="0" bIns="0"/>
              <a:lstStyle/>
              <a:p>
                <a:pPr algn="ctr" defTabSz="292100"/>
                <a:endParaRPr lang="en-US" sz="2500" kern="0">
                  <a:solidFill>
                    <a:sysClr val="windowText" lastClr="000000"/>
                  </a:solidFill>
                  <a:latin typeface="Helvetica Light"/>
                  <a:sym typeface="Helvetica Light"/>
                </a:endParaRPr>
              </a:p>
            </p:txBody>
          </p:sp>
        </p:grpSp>
      </p:grpSp>
      <p:sp>
        <p:nvSpPr>
          <p:cNvPr id="18" name="Shape 355"/>
          <p:cNvSpPr/>
          <p:nvPr/>
        </p:nvSpPr>
        <p:spPr>
          <a:xfrm>
            <a:off x="7643516" y="3157438"/>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cubicBezTo>
                  <a:pt x="4838" y="0"/>
                  <a:pt x="0" y="4838"/>
                  <a:pt x="0" y="10803"/>
                </a:cubicBezTo>
                <a:cubicBezTo>
                  <a:pt x="0" y="16768"/>
                  <a:pt x="4838" y="21600"/>
                  <a:pt x="10803" y="21600"/>
                </a:cubicBezTo>
                <a:cubicBezTo>
                  <a:pt x="16768" y="21600"/>
                  <a:pt x="21600" y="16768"/>
                  <a:pt x="21600" y="10803"/>
                </a:cubicBezTo>
                <a:cubicBezTo>
                  <a:pt x="21600" y="4838"/>
                  <a:pt x="16768" y="0"/>
                  <a:pt x="10803" y="0"/>
                </a:cubicBezTo>
                <a:close/>
                <a:moveTo>
                  <a:pt x="10803" y="852"/>
                </a:moveTo>
                <a:cubicBezTo>
                  <a:pt x="16298" y="852"/>
                  <a:pt x="20753" y="5307"/>
                  <a:pt x="20753" y="10803"/>
                </a:cubicBezTo>
                <a:cubicBezTo>
                  <a:pt x="20753" y="16298"/>
                  <a:pt x="16298" y="20753"/>
                  <a:pt x="10803" y="20753"/>
                </a:cubicBezTo>
                <a:cubicBezTo>
                  <a:pt x="5308" y="20753"/>
                  <a:pt x="852" y="16298"/>
                  <a:pt x="852" y="10803"/>
                </a:cubicBezTo>
                <a:cubicBezTo>
                  <a:pt x="852" y="5307"/>
                  <a:pt x="5308" y="852"/>
                  <a:pt x="10803" y="852"/>
                </a:cubicBezTo>
                <a:close/>
                <a:moveTo>
                  <a:pt x="6735" y="4761"/>
                </a:moveTo>
                <a:cubicBezTo>
                  <a:pt x="5978" y="4761"/>
                  <a:pt x="4942" y="4861"/>
                  <a:pt x="4942" y="5855"/>
                </a:cubicBezTo>
                <a:cubicBezTo>
                  <a:pt x="4942" y="6418"/>
                  <a:pt x="4942" y="6980"/>
                  <a:pt x="4942" y="7543"/>
                </a:cubicBezTo>
                <a:cubicBezTo>
                  <a:pt x="4942" y="7950"/>
                  <a:pt x="4839" y="8581"/>
                  <a:pt x="5179" y="8895"/>
                </a:cubicBezTo>
                <a:cubicBezTo>
                  <a:pt x="5191" y="8906"/>
                  <a:pt x="5205" y="8912"/>
                  <a:pt x="5217" y="8923"/>
                </a:cubicBezTo>
                <a:cubicBezTo>
                  <a:pt x="5048" y="9084"/>
                  <a:pt x="4942" y="9314"/>
                  <a:pt x="4942" y="9632"/>
                </a:cubicBezTo>
                <a:cubicBezTo>
                  <a:pt x="4942" y="10194"/>
                  <a:pt x="4942" y="10757"/>
                  <a:pt x="4942" y="11320"/>
                </a:cubicBezTo>
                <a:cubicBezTo>
                  <a:pt x="4942" y="11727"/>
                  <a:pt x="4839" y="12358"/>
                  <a:pt x="5179" y="12672"/>
                </a:cubicBezTo>
                <a:cubicBezTo>
                  <a:pt x="5191" y="12683"/>
                  <a:pt x="5205" y="12689"/>
                  <a:pt x="5217" y="12699"/>
                </a:cubicBezTo>
                <a:cubicBezTo>
                  <a:pt x="5048" y="12860"/>
                  <a:pt x="4942" y="13091"/>
                  <a:pt x="4942" y="13409"/>
                </a:cubicBezTo>
                <a:cubicBezTo>
                  <a:pt x="4942" y="13971"/>
                  <a:pt x="4942" y="14534"/>
                  <a:pt x="4942" y="15096"/>
                </a:cubicBezTo>
                <a:cubicBezTo>
                  <a:pt x="4942" y="15504"/>
                  <a:pt x="4839" y="16135"/>
                  <a:pt x="5179" y="16449"/>
                </a:cubicBezTo>
                <a:cubicBezTo>
                  <a:pt x="5801" y="17024"/>
                  <a:pt x="6697" y="16883"/>
                  <a:pt x="7482" y="16883"/>
                </a:cubicBezTo>
                <a:cubicBezTo>
                  <a:pt x="8831" y="16883"/>
                  <a:pt x="10179" y="16883"/>
                  <a:pt x="11528" y="16883"/>
                </a:cubicBezTo>
                <a:cubicBezTo>
                  <a:pt x="12573" y="16883"/>
                  <a:pt x="13618" y="16883"/>
                  <a:pt x="14662" y="16883"/>
                </a:cubicBezTo>
                <a:cubicBezTo>
                  <a:pt x="15407" y="16883"/>
                  <a:pt x="16351" y="16871"/>
                  <a:pt x="16526" y="15954"/>
                </a:cubicBezTo>
                <a:cubicBezTo>
                  <a:pt x="16534" y="15921"/>
                  <a:pt x="16542" y="15883"/>
                  <a:pt x="16542" y="15844"/>
                </a:cubicBezTo>
                <a:cubicBezTo>
                  <a:pt x="16542" y="15371"/>
                  <a:pt x="16542" y="14898"/>
                  <a:pt x="16542" y="14426"/>
                </a:cubicBezTo>
                <a:cubicBezTo>
                  <a:pt x="16542" y="14038"/>
                  <a:pt x="16668" y="13341"/>
                  <a:pt x="16454" y="12980"/>
                </a:cubicBezTo>
                <a:cubicBezTo>
                  <a:pt x="16395" y="12879"/>
                  <a:pt x="16330" y="12789"/>
                  <a:pt x="16256" y="12716"/>
                </a:cubicBezTo>
                <a:cubicBezTo>
                  <a:pt x="16387" y="12585"/>
                  <a:pt x="16481" y="12413"/>
                  <a:pt x="16526" y="12177"/>
                </a:cubicBezTo>
                <a:cubicBezTo>
                  <a:pt x="16534" y="12144"/>
                  <a:pt x="16542" y="12107"/>
                  <a:pt x="16542" y="12067"/>
                </a:cubicBezTo>
                <a:cubicBezTo>
                  <a:pt x="16542" y="11594"/>
                  <a:pt x="16542" y="11122"/>
                  <a:pt x="16542" y="10649"/>
                </a:cubicBezTo>
                <a:cubicBezTo>
                  <a:pt x="16542" y="10261"/>
                  <a:pt x="16668" y="9565"/>
                  <a:pt x="16454" y="9203"/>
                </a:cubicBezTo>
                <a:cubicBezTo>
                  <a:pt x="16395" y="9102"/>
                  <a:pt x="16330" y="9012"/>
                  <a:pt x="16256" y="8939"/>
                </a:cubicBezTo>
                <a:cubicBezTo>
                  <a:pt x="16387" y="8808"/>
                  <a:pt x="16481" y="8636"/>
                  <a:pt x="16526" y="8400"/>
                </a:cubicBezTo>
                <a:cubicBezTo>
                  <a:pt x="16534" y="8367"/>
                  <a:pt x="16542" y="8330"/>
                  <a:pt x="16542" y="8290"/>
                </a:cubicBezTo>
                <a:cubicBezTo>
                  <a:pt x="16542" y="7818"/>
                  <a:pt x="16542" y="7345"/>
                  <a:pt x="16542" y="6872"/>
                </a:cubicBezTo>
                <a:cubicBezTo>
                  <a:pt x="16542" y="6485"/>
                  <a:pt x="16668" y="5788"/>
                  <a:pt x="16454" y="5426"/>
                </a:cubicBezTo>
                <a:cubicBezTo>
                  <a:pt x="15981" y="4626"/>
                  <a:pt x="15041" y="4761"/>
                  <a:pt x="14244" y="4761"/>
                </a:cubicBezTo>
                <a:cubicBezTo>
                  <a:pt x="11741" y="4761"/>
                  <a:pt x="9238" y="4761"/>
                  <a:pt x="6735" y="4761"/>
                </a:cubicBezTo>
                <a:close/>
                <a:moveTo>
                  <a:pt x="8950" y="5481"/>
                </a:moveTo>
                <a:cubicBezTo>
                  <a:pt x="10589" y="5482"/>
                  <a:pt x="12290" y="5553"/>
                  <a:pt x="12540" y="5553"/>
                </a:cubicBezTo>
                <a:cubicBezTo>
                  <a:pt x="13430" y="5553"/>
                  <a:pt x="14317" y="5553"/>
                  <a:pt x="15206" y="5553"/>
                </a:cubicBezTo>
                <a:cubicBezTo>
                  <a:pt x="15945" y="5553"/>
                  <a:pt x="15751" y="6240"/>
                  <a:pt x="15751" y="6707"/>
                </a:cubicBezTo>
                <a:cubicBezTo>
                  <a:pt x="15751" y="7216"/>
                  <a:pt x="15751" y="7726"/>
                  <a:pt x="15751" y="8235"/>
                </a:cubicBezTo>
                <a:cubicBezTo>
                  <a:pt x="15689" y="8397"/>
                  <a:pt x="15485" y="8487"/>
                  <a:pt x="15217" y="8538"/>
                </a:cubicBezTo>
                <a:cubicBezTo>
                  <a:pt x="14895" y="8514"/>
                  <a:pt x="14559" y="8538"/>
                  <a:pt x="14244" y="8538"/>
                </a:cubicBezTo>
                <a:cubicBezTo>
                  <a:pt x="13935" y="8538"/>
                  <a:pt x="13624" y="8538"/>
                  <a:pt x="13315" y="8538"/>
                </a:cubicBezTo>
                <a:cubicBezTo>
                  <a:pt x="11912" y="8538"/>
                  <a:pt x="10507" y="8538"/>
                  <a:pt x="9104" y="8538"/>
                </a:cubicBezTo>
                <a:cubicBezTo>
                  <a:pt x="8313" y="8538"/>
                  <a:pt x="7526" y="8538"/>
                  <a:pt x="6735" y="8538"/>
                </a:cubicBezTo>
                <a:cubicBezTo>
                  <a:pt x="6592" y="8538"/>
                  <a:pt x="6449" y="8538"/>
                  <a:pt x="6306" y="8538"/>
                </a:cubicBezTo>
                <a:cubicBezTo>
                  <a:pt x="5584" y="8538"/>
                  <a:pt x="5734" y="8013"/>
                  <a:pt x="5734" y="7543"/>
                </a:cubicBezTo>
                <a:cubicBezTo>
                  <a:pt x="5734" y="6966"/>
                  <a:pt x="5734" y="6388"/>
                  <a:pt x="5734" y="5811"/>
                </a:cubicBezTo>
                <a:cubicBezTo>
                  <a:pt x="5734" y="5546"/>
                  <a:pt x="7311" y="5480"/>
                  <a:pt x="8950" y="5481"/>
                </a:cubicBezTo>
                <a:close/>
                <a:moveTo>
                  <a:pt x="7482" y="9329"/>
                </a:moveTo>
                <a:cubicBezTo>
                  <a:pt x="8831" y="9329"/>
                  <a:pt x="10179" y="9329"/>
                  <a:pt x="11528" y="9329"/>
                </a:cubicBezTo>
                <a:cubicBezTo>
                  <a:pt x="11866" y="9329"/>
                  <a:pt x="12203" y="9329"/>
                  <a:pt x="12540" y="9329"/>
                </a:cubicBezTo>
                <a:cubicBezTo>
                  <a:pt x="13247" y="9329"/>
                  <a:pt x="13955" y="9329"/>
                  <a:pt x="14662" y="9329"/>
                </a:cubicBezTo>
                <a:cubicBezTo>
                  <a:pt x="14845" y="9329"/>
                  <a:pt x="15023" y="9329"/>
                  <a:pt x="15206" y="9329"/>
                </a:cubicBezTo>
                <a:cubicBezTo>
                  <a:pt x="15945" y="9329"/>
                  <a:pt x="15751" y="10017"/>
                  <a:pt x="15751" y="10484"/>
                </a:cubicBezTo>
                <a:cubicBezTo>
                  <a:pt x="15751" y="10993"/>
                  <a:pt x="15751" y="11503"/>
                  <a:pt x="15751" y="12012"/>
                </a:cubicBezTo>
                <a:cubicBezTo>
                  <a:pt x="15689" y="12174"/>
                  <a:pt x="15485" y="12264"/>
                  <a:pt x="15217" y="12315"/>
                </a:cubicBezTo>
                <a:cubicBezTo>
                  <a:pt x="14895" y="12291"/>
                  <a:pt x="14559" y="12315"/>
                  <a:pt x="14244" y="12315"/>
                </a:cubicBezTo>
                <a:cubicBezTo>
                  <a:pt x="13935" y="12315"/>
                  <a:pt x="13624" y="12315"/>
                  <a:pt x="13315" y="12315"/>
                </a:cubicBezTo>
                <a:cubicBezTo>
                  <a:pt x="11912" y="12315"/>
                  <a:pt x="10507" y="12315"/>
                  <a:pt x="9104" y="12315"/>
                </a:cubicBezTo>
                <a:cubicBezTo>
                  <a:pt x="8313" y="12315"/>
                  <a:pt x="7526" y="12315"/>
                  <a:pt x="6735" y="12315"/>
                </a:cubicBezTo>
                <a:cubicBezTo>
                  <a:pt x="6592" y="12315"/>
                  <a:pt x="6449" y="12315"/>
                  <a:pt x="6306" y="12315"/>
                </a:cubicBezTo>
                <a:cubicBezTo>
                  <a:pt x="5584" y="12315"/>
                  <a:pt x="5734" y="11789"/>
                  <a:pt x="5734" y="11320"/>
                </a:cubicBezTo>
                <a:cubicBezTo>
                  <a:pt x="5734" y="10742"/>
                  <a:pt x="5734" y="10165"/>
                  <a:pt x="5734" y="9588"/>
                </a:cubicBezTo>
                <a:cubicBezTo>
                  <a:pt x="5734" y="9470"/>
                  <a:pt x="6042" y="9391"/>
                  <a:pt x="6531" y="9340"/>
                </a:cubicBezTo>
                <a:cubicBezTo>
                  <a:pt x="6848" y="9348"/>
                  <a:pt x="7175" y="9329"/>
                  <a:pt x="7482" y="9329"/>
                </a:cubicBezTo>
                <a:close/>
                <a:moveTo>
                  <a:pt x="7482" y="13106"/>
                </a:moveTo>
                <a:cubicBezTo>
                  <a:pt x="8831" y="13106"/>
                  <a:pt x="10179" y="13106"/>
                  <a:pt x="11528" y="13106"/>
                </a:cubicBezTo>
                <a:cubicBezTo>
                  <a:pt x="11866" y="13106"/>
                  <a:pt x="12203" y="13106"/>
                  <a:pt x="12540" y="13106"/>
                </a:cubicBezTo>
                <a:cubicBezTo>
                  <a:pt x="13247" y="13106"/>
                  <a:pt x="13955" y="13106"/>
                  <a:pt x="14662" y="13106"/>
                </a:cubicBezTo>
                <a:cubicBezTo>
                  <a:pt x="14845" y="13106"/>
                  <a:pt x="15023" y="13106"/>
                  <a:pt x="15206" y="13106"/>
                </a:cubicBezTo>
                <a:cubicBezTo>
                  <a:pt x="15945" y="13106"/>
                  <a:pt x="15751" y="13793"/>
                  <a:pt x="15751" y="14261"/>
                </a:cubicBezTo>
                <a:cubicBezTo>
                  <a:pt x="15751" y="14770"/>
                  <a:pt x="15751" y="15280"/>
                  <a:pt x="15751" y="15789"/>
                </a:cubicBezTo>
                <a:cubicBezTo>
                  <a:pt x="15541" y="16344"/>
                  <a:pt x="13630" y="16091"/>
                  <a:pt x="13315" y="16091"/>
                </a:cubicBezTo>
                <a:cubicBezTo>
                  <a:pt x="11912" y="16091"/>
                  <a:pt x="10507" y="16091"/>
                  <a:pt x="9104" y="16091"/>
                </a:cubicBezTo>
                <a:cubicBezTo>
                  <a:pt x="8170" y="16091"/>
                  <a:pt x="7240" y="16091"/>
                  <a:pt x="6306" y="16091"/>
                </a:cubicBezTo>
                <a:cubicBezTo>
                  <a:pt x="5584" y="16091"/>
                  <a:pt x="5734" y="15566"/>
                  <a:pt x="5734" y="15096"/>
                </a:cubicBezTo>
                <a:cubicBezTo>
                  <a:pt x="5734" y="14519"/>
                  <a:pt x="5734" y="13942"/>
                  <a:pt x="5734" y="13365"/>
                </a:cubicBezTo>
                <a:cubicBezTo>
                  <a:pt x="5734" y="13247"/>
                  <a:pt x="6042" y="13168"/>
                  <a:pt x="6531" y="13117"/>
                </a:cubicBezTo>
                <a:cubicBezTo>
                  <a:pt x="6848" y="13125"/>
                  <a:pt x="7175" y="13106"/>
                  <a:pt x="7482" y="13106"/>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19" name="Shape 335"/>
          <p:cNvSpPr/>
          <p:nvPr/>
        </p:nvSpPr>
        <p:spPr>
          <a:xfrm>
            <a:off x="8423461" y="3213917"/>
            <a:ext cx="2537323"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Analytical CRM</a:t>
            </a:r>
            <a:endParaRPr sz="1400" kern="0" dirty="0"/>
          </a:p>
        </p:txBody>
      </p:sp>
      <p:sp>
        <p:nvSpPr>
          <p:cNvPr id="20" name="Shape 328"/>
          <p:cNvSpPr/>
          <p:nvPr/>
        </p:nvSpPr>
        <p:spPr>
          <a:xfrm>
            <a:off x="3595766" y="1989053"/>
            <a:ext cx="2826000" cy="0"/>
          </a:xfrm>
          <a:prstGeom prst="line">
            <a:avLst/>
          </a:prstGeom>
          <a:ln w="12700">
            <a:solidFill>
              <a:srgbClr val="CBCBCB"/>
            </a:solidFill>
            <a:miter lim="400000"/>
          </a:ln>
        </p:spPr>
        <p:txBody>
          <a:bodyPr lIns="0" tIns="0" rIns="0" bIns="0" anchor="ctr"/>
          <a:lstStyle/>
          <a:p>
            <a:pPr algn="ctr" defTabSz="292100">
              <a:defRPr sz="3200"/>
            </a:pPr>
            <a:endParaRPr sz="1600" kern="0">
              <a:solidFill>
                <a:sysClr val="windowText" lastClr="000000"/>
              </a:solidFill>
              <a:latin typeface="Helvetica Light"/>
              <a:sym typeface="Helvetica Light"/>
            </a:endParaRPr>
          </a:p>
        </p:txBody>
      </p:sp>
      <p:sp>
        <p:nvSpPr>
          <p:cNvPr id="21" name="Shape 356"/>
          <p:cNvSpPr/>
          <p:nvPr/>
        </p:nvSpPr>
        <p:spPr>
          <a:xfrm>
            <a:off x="3594599" y="1644799"/>
            <a:ext cx="2988000" cy="276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a:defRPr sz="3600" b="1">
                <a:solidFill>
                  <a:srgbClr val="4BA8DF"/>
                </a:solidFill>
                <a:latin typeface="Source Sans Pro Semibold"/>
                <a:ea typeface="Source Sans Pro Semibold"/>
                <a:cs typeface="Source Sans Pro Semibold"/>
                <a:sym typeface="Source Sans Pro Semibold"/>
              </a:defRPr>
            </a:lvl1pPr>
          </a:lstStyle>
          <a:p>
            <a:pPr defTabSz="292100">
              <a:defRPr sz="1800" b="0">
                <a:solidFill>
                  <a:srgbClr val="000000"/>
                </a:solidFill>
              </a:defRPr>
            </a:pPr>
            <a:r>
              <a:rPr lang="en-US" sz="1800" kern="0" dirty="0">
                <a:solidFill>
                  <a:srgbClr val="3E91D6"/>
                </a:solidFill>
              </a:rPr>
              <a:t>AI and Deep Learning</a:t>
            </a:r>
            <a:endParaRPr sz="1800" kern="0" dirty="0">
              <a:solidFill>
                <a:srgbClr val="3E91D6"/>
              </a:solidFill>
            </a:endParaRPr>
          </a:p>
        </p:txBody>
      </p:sp>
      <p:sp>
        <p:nvSpPr>
          <p:cNvPr id="26" name="Shape 335"/>
          <p:cNvSpPr/>
          <p:nvPr/>
        </p:nvSpPr>
        <p:spPr>
          <a:xfrm>
            <a:off x="4373518" y="3170222"/>
            <a:ext cx="2388935"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SMART HOME, SMART FACILITY</a:t>
            </a:r>
            <a:endParaRPr sz="1400" kern="0" dirty="0"/>
          </a:p>
        </p:txBody>
      </p:sp>
      <p:sp>
        <p:nvSpPr>
          <p:cNvPr id="27" name="Shape 344"/>
          <p:cNvSpPr/>
          <p:nvPr/>
        </p:nvSpPr>
        <p:spPr>
          <a:xfrm>
            <a:off x="4373516" y="3412928"/>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solidFill>
                  <a:srgbClr val="000000"/>
                </a:solidFill>
              </a:rPr>
              <a:t>Innovation, R&amp;D</a:t>
            </a:r>
          </a:p>
        </p:txBody>
      </p:sp>
      <p:sp>
        <p:nvSpPr>
          <p:cNvPr id="29" name="Shape 340"/>
          <p:cNvSpPr/>
          <p:nvPr/>
        </p:nvSpPr>
        <p:spPr>
          <a:xfrm>
            <a:off x="4373516" y="4236278"/>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Innovation</a:t>
            </a:r>
            <a:endParaRPr sz="1400" kern="0" dirty="0"/>
          </a:p>
        </p:txBody>
      </p:sp>
      <p:sp>
        <p:nvSpPr>
          <p:cNvPr id="30" name="Shape 330"/>
          <p:cNvSpPr/>
          <p:nvPr/>
        </p:nvSpPr>
        <p:spPr>
          <a:xfrm>
            <a:off x="4378322" y="4847099"/>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BEACONS &amp; TRACKING</a:t>
            </a:r>
            <a:endParaRPr sz="1400" kern="0" dirty="0"/>
          </a:p>
        </p:txBody>
      </p:sp>
      <p:sp>
        <p:nvSpPr>
          <p:cNvPr id="31" name="Shape 339"/>
          <p:cNvSpPr/>
          <p:nvPr/>
        </p:nvSpPr>
        <p:spPr>
          <a:xfrm>
            <a:off x="4378322" y="5075698"/>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Innovation</a:t>
            </a:r>
            <a:endParaRPr sz="1400" kern="0" dirty="0"/>
          </a:p>
        </p:txBody>
      </p:sp>
      <p:sp>
        <p:nvSpPr>
          <p:cNvPr id="34" name="Shape 335"/>
          <p:cNvSpPr/>
          <p:nvPr/>
        </p:nvSpPr>
        <p:spPr>
          <a:xfrm>
            <a:off x="4373517" y="2402660"/>
            <a:ext cx="2388935"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Face Recognition</a:t>
            </a:r>
            <a:endParaRPr sz="1400" kern="0" dirty="0"/>
          </a:p>
        </p:txBody>
      </p:sp>
      <p:sp>
        <p:nvSpPr>
          <p:cNvPr id="35" name="Shape 344"/>
          <p:cNvSpPr/>
          <p:nvPr/>
        </p:nvSpPr>
        <p:spPr>
          <a:xfrm>
            <a:off x="4373517" y="2640322"/>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Innovation, R&amp;D</a:t>
            </a:r>
            <a:endParaRPr sz="1400" kern="0" dirty="0"/>
          </a:p>
        </p:txBody>
      </p:sp>
      <p:sp>
        <p:nvSpPr>
          <p:cNvPr id="36" name="Shape 323"/>
          <p:cNvSpPr/>
          <p:nvPr/>
        </p:nvSpPr>
        <p:spPr>
          <a:xfrm>
            <a:off x="-1" y="403225"/>
            <a:ext cx="603276" cy="356593"/>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rgbClr val="4BA8DF"/>
              </a:solidFill>
              <a:latin typeface="Helvetica Light"/>
              <a:sym typeface="Helvetica Light"/>
            </a:endParaRPr>
          </a:p>
        </p:txBody>
      </p:sp>
      <p:sp>
        <p:nvSpPr>
          <p:cNvPr id="37" name="Shape 324"/>
          <p:cNvSpPr/>
          <p:nvPr/>
        </p:nvSpPr>
        <p:spPr>
          <a:xfrm>
            <a:off x="700720" y="266495"/>
            <a:ext cx="11358176" cy="6309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defTabSz="292100">
              <a:defRPr sz="1800"/>
            </a:pPr>
            <a:r>
              <a:rPr sz="4100" kern="0" dirty="0">
                <a:solidFill>
                  <a:srgbClr val="333333"/>
                </a:solidFill>
                <a:latin typeface="Source Sans Pro Light"/>
                <a:ea typeface="Source Sans Pro Light"/>
                <a:cs typeface="Source Sans Pro Light"/>
                <a:sym typeface="Source Sans Pro Light"/>
              </a:rPr>
              <a:t>Our </a:t>
            </a:r>
            <a:r>
              <a:rPr sz="4100" b="1" kern="0" dirty="0">
                <a:solidFill>
                  <a:srgbClr val="4BA8DF"/>
                </a:solidFill>
                <a:latin typeface="Source Sans Pro Semibold"/>
                <a:ea typeface="Source Sans Pro Semibold"/>
                <a:cs typeface="Source Sans Pro Semibold"/>
                <a:sym typeface="Source Sans Pro Semibold"/>
              </a:rPr>
              <a:t>services</a:t>
            </a:r>
          </a:p>
        </p:txBody>
      </p:sp>
      <p:sp>
        <p:nvSpPr>
          <p:cNvPr id="39" name="Shape 335"/>
          <p:cNvSpPr/>
          <p:nvPr/>
        </p:nvSpPr>
        <p:spPr>
          <a:xfrm>
            <a:off x="4378322" y="4020834"/>
            <a:ext cx="2388935"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BOTS</a:t>
            </a:r>
            <a:endParaRPr sz="1400" kern="0" dirty="0"/>
          </a:p>
        </p:txBody>
      </p:sp>
      <p:sp>
        <p:nvSpPr>
          <p:cNvPr id="40" name="Shape 335"/>
          <p:cNvSpPr/>
          <p:nvPr/>
        </p:nvSpPr>
        <p:spPr>
          <a:xfrm>
            <a:off x="8411961" y="4833059"/>
            <a:ext cx="2388935"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HADOOP, HIVE, SPARK</a:t>
            </a:r>
            <a:endParaRPr sz="1400" kern="0" dirty="0"/>
          </a:p>
        </p:txBody>
      </p:sp>
      <p:sp>
        <p:nvSpPr>
          <p:cNvPr id="41" name="Shape 325"/>
          <p:cNvSpPr/>
          <p:nvPr/>
        </p:nvSpPr>
        <p:spPr>
          <a:xfrm>
            <a:off x="11605369" y="6460133"/>
            <a:ext cx="605706" cy="243285"/>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rgbClr val="4BA8DF"/>
              </a:solidFill>
              <a:latin typeface="Helvetica Light"/>
              <a:sym typeface="Helvetica Light"/>
            </a:endParaRPr>
          </a:p>
        </p:txBody>
      </p:sp>
      <p:sp>
        <p:nvSpPr>
          <p:cNvPr id="42" name="Shape 357"/>
          <p:cNvSpPr txBox="1">
            <a:spLocks/>
          </p:cNvSpPr>
          <p:nvPr/>
        </p:nvSpPr>
        <p:spPr>
          <a:xfrm>
            <a:off x="11759182" y="6489442"/>
            <a:ext cx="342000" cy="184666"/>
          </a:xfrm>
          <a:prstGeom prst="rect">
            <a:avLst/>
          </a:prstGeom>
          <a:extLst>
            <a:ext uri="{C572A759-6A51-4108-AA02-DFA0A04FC94B}">
              <ma14:wrappingTextBoxFlag xmlns="" xmlns:ma14="http://schemas.microsoft.com/office/mac/drawingml/2011/main" val="1"/>
            </a:ext>
          </a:extLst>
        </p:spPr>
        <p:txBody>
          <a:bodyPr anchor="ctr"/>
          <a:lstStyle>
            <a:lvl1pPr algn="ctr" defTabSz="584200">
              <a:defRPr sz="5000">
                <a:latin typeface="+mn-lt"/>
                <a:ea typeface="+mn-ea"/>
                <a:cs typeface="+mn-cs"/>
                <a:sym typeface="Helvetica Light"/>
              </a:defRPr>
            </a:lvl1pPr>
            <a:lvl2pPr indent="228600" algn="ctr" defTabSz="584200">
              <a:defRPr sz="5000">
                <a:latin typeface="+mn-lt"/>
                <a:ea typeface="+mn-ea"/>
                <a:cs typeface="+mn-cs"/>
                <a:sym typeface="Helvetica Light"/>
              </a:defRPr>
            </a:lvl2pPr>
            <a:lvl3pPr indent="457200" algn="ctr" defTabSz="584200">
              <a:defRPr sz="5000">
                <a:latin typeface="+mn-lt"/>
                <a:ea typeface="+mn-ea"/>
                <a:cs typeface="+mn-cs"/>
                <a:sym typeface="Helvetica Light"/>
              </a:defRPr>
            </a:lvl3pPr>
            <a:lvl4pPr indent="685800" algn="ctr" defTabSz="584200">
              <a:defRPr sz="5000">
                <a:latin typeface="+mn-lt"/>
                <a:ea typeface="+mn-ea"/>
                <a:cs typeface="+mn-cs"/>
                <a:sym typeface="Helvetica Light"/>
              </a:defRPr>
            </a:lvl4pPr>
            <a:lvl5pPr indent="914400" algn="ctr" defTabSz="584200">
              <a:defRPr sz="5000">
                <a:latin typeface="+mn-lt"/>
                <a:ea typeface="+mn-ea"/>
                <a:cs typeface="+mn-cs"/>
                <a:sym typeface="Helvetica Light"/>
              </a:defRPr>
            </a:lvl5pPr>
            <a:lvl6pPr indent="1143000" algn="ctr" defTabSz="584200">
              <a:defRPr sz="5000">
                <a:latin typeface="+mn-lt"/>
                <a:ea typeface="+mn-ea"/>
                <a:cs typeface="+mn-cs"/>
                <a:sym typeface="Helvetica Light"/>
              </a:defRPr>
            </a:lvl6pPr>
            <a:lvl7pPr indent="1371600" algn="ctr" defTabSz="584200">
              <a:defRPr sz="5000">
                <a:latin typeface="+mn-lt"/>
                <a:ea typeface="+mn-ea"/>
                <a:cs typeface="+mn-cs"/>
                <a:sym typeface="Helvetica Light"/>
              </a:defRPr>
            </a:lvl7pPr>
            <a:lvl8pPr indent="1600200" algn="ctr" defTabSz="584200">
              <a:defRPr sz="5000">
                <a:latin typeface="+mn-lt"/>
                <a:ea typeface="+mn-ea"/>
                <a:cs typeface="+mn-cs"/>
                <a:sym typeface="Helvetica Light"/>
              </a:defRPr>
            </a:lvl8pPr>
            <a:lvl9pPr indent="1828800" algn="ctr" defTabSz="584200">
              <a:defRPr sz="5000">
                <a:latin typeface="+mn-lt"/>
                <a:ea typeface="+mn-ea"/>
                <a:cs typeface="+mn-cs"/>
                <a:sym typeface="Helvetica Light"/>
              </a:defRPr>
            </a:lvl9pPr>
          </a:lstStyle>
          <a:p>
            <a:pPr defTabSz="292100">
              <a:defRPr sz="1800" b="0">
                <a:solidFill>
                  <a:srgbClr val="000000"/>
                </a:solidFill>
              </a:defRPr>
            </a:pPr>
            <a:fld id="{86CB4B4D-7CA3-9044-876B-883B54F8677D}" type="slidenum">
              <a:rPr lang="de-DE" sz="1600" b="1" kern="0">
                <a:solidFill>
                  <a:srgbClr val="FFFFFF"/>
                </a:solidFill>
                <a:latin typeface="Source Sans Pro" panose="020B0503030403020204" pitchFamily="34" charset="0"/>
              </a:rPr>
              <a:pPr defTabSz="292100">
                <a:defRPr sz="1800" b="0">
                  <a:solidFill>
                    <a:srgbClr val="000000"/>
                  </a:solidFill>
                </a:defRPr>
              </a:pPr>
              <a:t>7</a:t>
            </a:fld>
            <a:endParaRPr lang="de-DE" sz="1600" b="1" kern="0" dirty="0">
              <a:solidFill>
                <a:srgbClr val="FFFFFF"/>
              </a:solidFill>
              <a:latin typeface="Source Sans Pro" panose="020B0503030403020204" pitchFamily="34" charset="0"/>
            </a:endParaRPr>
          </a:p>
        </p:txBody>
      </p:sp>
      <p:sp>
        <p:nvSpPr>
          <p:cNvPr id="43" name="Shape 1166"/>
          <p:cNvSpPr/>
          <p:nvPr/>
        </p:nvSpPr>
        <p:spPr>
          <a:xfrm>
            <a:off x="7829883" y="6497137"/>
            <a:ext cx="3589862" cy="16927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r">
              <a:defRPr sz="2200">
                <a:solidFill>
                  <a:srgbClr val="333333"/>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100" kern="0" dirty="0"/>
              <a:t>Copyright by </a:t>
            </a:r>
            <a:r>
              <a:rPr lang="en-US" sz="1100" kern="0" dirty="0" err="1"/>
              <a:t>pmOne</a:t>
            </a:r>
            <a:r>
              <a:rPr lang="en-US" sz="1100" kern="0" dirty="0"/>
              <a:t> Analytics</a:t>
            </a:r>
            <a:endParaRPr sz="1100" kern="0" dirty="0"/>
          </a:p>
        </p:txBody>
      </p:sp>
      <p:sp>
        <p:nvSpPr>
          <p:cNvPr id="46" name="Shape 344"/>
          <p:cNvSpPr/>
          <p:nvPr/>
        </p:nvSpPr>
        <p:spPr>
          <a:xfrm>
            <a:off x="8424678" y="2633819"/>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IT Department</a:t>
            </a:r>
            <a:endParaRPr sz="1400" kern="0" dirty="0"/>
          </a:p>
        </p:txBody>
      </p:sp>
      <p:sp>
        <p:nvSpPr>
          <p:cNvPr id="47" name="Shape 344"/>
          <p:cNvSpPr/>
          <p:nvPr/>
        </p:nvSpPr>
        <p:spPr>
          <a:xfrm>
            <a:off x="8424678" y="3412928"/>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IT Department</a:t>
            </a:r>
            <a:endParaRPr sz="1400" kern="0" dirty="0"/>
          </a:p>
        </p:txBody>
      </p:sp>
      <p:sp>
        <p:nvSpPr>
          <p:cNvPr id="48" name="Shape 344"/>
          <p:cNvSpPr/>
          <p:nvPr/>
        </p:nvSpPr>
        <p:spPr>
          <a:xfrm>
            <a:off x="8411961" y="4251970"/>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IT Department</a:t>
            </a:r>
            <a:endParaRPr sz="1400" kern="0" dirty="0"/>
          </a:p>
        </p:txBody>
      </p:sp>
      <p:sp>
        <p:nvSpPr>
          <p:cNvPr id="49" name="Shape 344"/>
          <p:cNvSpPr/>
          <p:nvPr/>
        </p:nvSpPr>
        <p:spPr>
          <a:xfrm>
            <a:off x="8411796" y="6010796"/>
            <a:ext cx="2377435"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solidFill>
                  <a:srgbClr val="000000"/>
                </a:solidFill>
              </a:rPr>
              <a:t>Analytics Competence Center</a:t>
            </a:r>
            <a:endParaRPr sz="1400" kern="0" dirty="0"/>
          </a:p>
        </p:txBody>
      </p:sp>
      <p:sp>
        <p:nvSpPr>
          <p:cNvPr id="50" name="Shape 344"/>
          <p:cNvSpPr/>
          <p:nvPr/>
        </p:nvSpPr>
        <p:spPr>
          <a:xfrm>
            <a:off x="8424678" y="5037607"/>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IT Department</a:t>
            </a:r>
            <a:endParaRPr sz="1400" kern="0" dirty="0"/>
          </a:p>
        </p:txBody>
      </p:sp>
      <p:grpSp>
        <p:nvGrpSpPr>
          <p:cNvPr id="22" name="Group 21"/>
          <p:cNvGrpSpPr/>
          <p:nvPr/>
        </p:nvGrpSpPr>
        <p:grpSpPr>
          <a:xfrm>
            <a:off x="7643516" y="4801831"/>
            <a:ext cx="576000" cy="576000"/>
            <a:chOff x="15310362" y="9602591"/>
            <a:chExt cx="1152000" cy="1151999"/>
          </a:xfrm>
        </p:grpSpPr>
        <p:sp>
          <p:nvSpPr>
            <p:cNvPr id="52" name="Oval 51"/>
            <p:cNvSpPr/>
            <p:nvPr/>
          </p:nvSpPr>
          <p:spPr>
            <a:xfrm>
              <a:off x="15310362" y="9602591"/>
              <a:ext cx="1152000" cy="1151999"/>
            </a:xfrm>
            <a:prstGeom prst="ellipse">
              <a:avLst/>
            </a:prstGeom>
            <a:noFill/>
            <a:ln w="19050" cap="flat">
              <a:solidFill>
                <a:srgbClr val="4BA8D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7860" tIns="17860" rIns="17860" bIns="17860" numCol="1" spcCol="38100" rtlCol="0" anchor="ctr">
              <a:spAutoFit/>
            </a:bodyPr>
            <a:lstStyle/>
            <a:p>
              <a:pPr algn="ctr" defTabSz="292100" latinLnBrk="1" hangingPunct="0"/>
              <a:endParaRPr lang="de-DE" sz="800" kern="0">
                <a:solidFill>
                  <a:srgbClr val="FFFFFF"/>
                </a:solidFill>
                <a:latin typeface="Helvetica Light"/>
                <a:sym typeface="Helvetica Light"/>
              </a:endParaRPr>
            </a:p>
          </p:txBody>
        </p:sp>
        <p:pic>
          <p:nvPicPr>
            <p:cNvPr id="53" name="Picture 5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68288" y="9749807"/>
              <a:ext cx="825245" cy="825245"/>
            </a:xfrm>
            <a:prstGeom prst="rect">
              <a:avLst/>
            </a:prstGeom>
          </p:spPr>
        </p:pic>
      </p:grpSp>
      <p:pic>
        <p:nvPicPr>
          <p:cNvPr id="54" name="Picture 53"/>
          <p:cNvPicPr>
            <a:picLocks noChangeAspect="1"/>
          </p:cNvPicPr>
          <p:nvPr/>
        </p:nvPicPr>
        <p:blipFill>
          <a:blip r:embed="rId4">
            <a:clrChange>
              <a:clrFrom>
                <a:srgbClr val="FFFFFF"/>
              </a:clrFrom>
              <a:clrTo>
                <a:srgbClr val="FFFFFF">
                  <a:alpha val="0"/>
                </a:srgbClr>
              </a:clrTo>
            </a:clrChange>
          </a:blip>
          <a:stretch>
            <a:fillRect/>
          </a:stretch>
        </p:blipFill>
        <p:spPr>
          <a:xfrm>
            <a:off x="3503950" y="4770586"/>
            <a:ext cx="576000" cy="571669"/>
          </a:xfrm>
          <a:prstGeom prst="rect">
            <a:avLst/>
          </a:prstGeom>
        </p:spPr>
      </p:pic>
      <p:grpSp>
        <p:nvGrpSpPr>
          <p:cNvPr id="28" name="Group 27"/>
          <p:cNvGrpSpPr/>
          <p:nvPr/>
        </p:nvGrpSpPr>
        <p:grpSpPr>
          <a:xfrm>
            <a:off x="3490397" y="3982185"/>
            <a:ext cx="576000" cy="576000"/>
            <a:chOff x="7053953" y="8023894"/>
            <a:chExt cx="1152000" cy="1152000"/>
          </a:xfrm>
        </p:grpSpPr>
        <p:sp>
          <p:nvSpPr>
            <p:cNvPr id="58" name="Oval 57"/>
            <p:cNvSpPr/>
            <p:nvPr/>
          </p:nvSpPr>
          <p:spPr>
            <a:xfrm>
              <a:off x="7053953" y="8023894"/>
              <a:ext cx="1152000" cy="1152000"/>
            </a:xfrm>
            <a:prstGeom prst="ellipse">
              <a:avLst/>
            </a:prstGeom>
            <a:noFill/>
            <a:ln w="19050" cap="flat">
              <a:solidFill>
                <a:srgbClr val="4BA8D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7860" tIns="17860" rIns="17860" bIns="17860" numCol="1" spcCol="38100" rtlCol="0" anchor="ctr">
              <a:spAutoFit/>
            </a:bodyPr>
            <a:lstStyle/>
            <a:p>
              <a:pPr algn="ctr" defTabSz="292100" latinLnBrk="1" hangingPunct="0"/>
              <a:endParaRPr lang="de-DE" sz="800" kern="0">
                <a:solidFill>
                  <a:srgbClr val="FFFFFF"/>
                </a:solidFill>
                <a:latin typeface="Helvetica Light"/>
                <a:sym typeface="Helvetica Light"/>
              </a:endParaRPr>
            </a:p>
          </p:txBody>
        </p:sp>
        <p:pic>
          <p:nvPicPr>
            <p:cNvPr id="59" name="Picture 58"/>
            <p:cNvPicPr>
              <a:picLocks noChangeAspect="1"/>
            </p:cNvPicPr>
            <p:nvPr/>
          </p:nvPicPr>
          <p:blipFill>
            <a:blip r:embed="rId5">
              <a:clrChange>
                <a:clrFrom>
                  <a:srgbClr val="FFFFFF"/>
                </a:clrFrom>
                <a:clrTo>
                  <a:srgbClr val="FFFFFF">
                    <a:alpha val="0"/>
                  </a:srgbClr>
                </a:clrTo>
              </a:clrChange>
            </a:blip>
            <a:stretch>
              <a:fillRect/>
            </a:stretch>
          </p:blipFill>
          <p:spPr>
            <a:xfrm>
              <a:off x="7159187" y="8087792"/>
              <a:ext cx="941532" cy="987238"/>
            </a:xfrm>
            <a:prstGeom prst="rect">
              <a:avLst/>
            </a:prstGeom>
          </p:spPr>
        </p:pic>
      </p:grpSp>
      <p:grpSp>
        <p:nvGrpSpPr>
          <p:cNvPr id="32" name="Group 31"/>
          <p:cNvGrpSpPr/>
          <p:nvPr/>
        </p:nvGrpSpPr>
        <p:grpSpPr>
          <a:xfrm>
            <a:off x="3502622" y="3141647"/>
            <a:ext cx="576000" cy="576000"/>
            <a:chOff x="7007899" y="6114913"/>
            <a:chExt cx="1152000" cy="1152000"/>
          </a:xfrm>
        </p:grpSpPr>
        <p:pic>
          <p:nvPicPr>
            <p:cNvPr id="61" name="Picture 60"/>
            <p:cNvPicPr>
              <a:picLocks noChangeAspect="1"/>
            </p:cNvPicPr>
            <p:nvPr/>
          </p:nvPicPr>
          <p:blipFill rotWithShape="1">
            <a:blip r:embed="rId6"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18637" r="17314" b="26468"/>
            <a:stretch/>
          </p:blipFill>
          <p:spPr>
            <a:xfrm>
              <a:off x="7176418" y="6309993"/>
              <a:ext cx="814961" cy="794600"/>
            </a:xfrm>
            <a:prstGeom prst="rect">
              <a:avLst/>
            </a:prstGeom>
          </p:spPr>
        </p:pic>
        <p:sp>
          <p:nvSpPr>
            <p:cNvPr id="62" name="Oval 61"/>
            <p:cNvSpPr/>
            <p:nvPr/>
          </p:nvSpPr>
          <p:spPr>
            <a:xfrm>
              <a:off x="7007899" y="6114913"/>
              <a:ext cx="1152000" cy="1152000"/>
            </a:xfrm>
            <a:prstGeom prst="ellipse">
              <a:avLst/>
            </a:prstGeom>
            <a:noFill/>
            <a:ln w="19050" cap="flat">
              <a:solidFill>
                <a:srgbClr val="4BA8D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7860" tIns="17860" rIns="17860" bIns="17860" numCol="1" spcCol="38100" rtlCol="0" anchor="ctr">
              <a:spAutoFit/>
            </a:bodyPr>
            <a:lstStyle/>
            <a:p>
              <a:pPr algn="ctr" defTabSz="292100" latinLnBrk="1" hangingPunct="0"/>
              <a:endParaRPr lang="de-DE" sz="800" kern="0">
                <a:solidFill>
                  <a:srgbClr val="FFFFFF"/>
                </a:solidFill>
                <a:latin typeface="Helvetica Light"/>
                <a:sym typeface="Helvetica Light"/>
              </a:endParaRPr>
            </a:p>
          </p:txBody>
        </p:sp>
      </p:grpSp>
      <p:grpSp>
        <p:nvGrpSpPr>
          <p:cNvPr id="63" name="Group 62"/>
          <p:cNvGrpSpPr/>
          <p:nvPr/>
        </p:nvGrpSpPr>
        <p:grpSpPr>
          <a:xfrm>
            <a:off x="3508503" y="2363621"/>
            <a:ext cx="576000" cy="576000"/>
            <a:chOff x="6458051" y="5384495"/>
            <a:chExt cx="828000" cy="828000"/>
          </a:xfrm>
        </p:grpSpPr>
        <p:sp>
          <p:nvSpPr>
            <p:cNvPr id="64" name="Oval 63"/>
            <p:cNvSpPr/>
            <p:nvPr/>
          </p:nvSpPr>
          <p:spPr>
            <a:xfrm>
              <a:off x="6458051" y="5384495"/>
              <a:ext cx="828000" cy="828000"/>
            </a:xfrm>
            <a:prstGeom prst="ellipse">
              <a:avLst/>
            </a:prstGeom>
            <a:noFill/>
            <a:ln w="19050" cap="flat">
              <a:solidFill>
                <a:srgbClr val="4BA8D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7860" tIns="17860" rIns="17860" bIns="17860" numCol="1" spcCol="38100" rtlCol="0" anchor="ctr">
              <a:spAutoFit/>
            </a:bodyPr>
            <a:lstStyle/>
            <a:p>
              <a:pPr algn="ctr" defTabSz="292100" latinLnBrk="1" hangingPunct="0"/>
              <a:endParaRPr lang="de-DE" sz="800" kern="0">
                <a:solidFill>
                  <a:srgbClr val="FFFFFF"/>
                </a:solidFill>
                <a:latin typeface="Helvetica Light"/>
                <a:sym typeface="Helvetica Light"/>
              </a:endParaRPr>
            </a:p>
          </p:txBody>
        </p:sp>
        <p:pic>
          <p:nvPicPr>
            <p:cNvPr id="65" name="Picture 6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84023" y="5512971"/>
              <a:ext cx="576055" cy="576055"/>
            </a:xfrm>
            <a:prstGeom prst="rect">
              <a:avLst/>
            </a:prstGeom>
          </p:spPr>
        </p:pic>
      </p:grpSp>
      <p:pic>
        <p:nvPicPr>
          <p:cNvPr id="23" name="Picture 22"/>
          <p:cNvPicPr>
            <a:picLocks noChangeAspect="1"/>
          </p:cNvPicPr>
          <p:nvPr/>
        </p:nvPicPr>
        <p:blipFill>
          <a:blip r:embed="rId8">
            <a:clrChange>
              <a:clrFrom>
                <a:srgbClr val="FFFFFF"/>
              </a:clrFrom>
              <a:clrTo>
                <a:srgbClr val="FFFFFF">
                  <a:alpha val="0"/>
                </a:srgbClr>
              </a:clrTo>
            </a:clrChange>
          </a:blip>
          <a:stretch>
            <a:fillRect/>
          </a:stretch>
        </p:blipFill>
        <p:spPr>
          <a:xfrm>
            <a:off x="323967" y="4375852"/>
            <a:ext cx="2738040" cy="1328186"/>
          </a:xfrm>
          <a:prstGeom prst="rect">
            <a:avLst/>
          </a:prstGeom>
        </p:spPr>
      </p:pic>
      <p:pic>
        <p:nvPicPr>
          <p:cNvPr id="24" name="Picture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3967" y="2239094"/>
            <a:ext cx="2738040" cy="1734274"/>
          </a:xfrm>
          <a:prstGeom prst="rect">
            <a:avLst/>
          </a:prstGeom>
          <a:ln>
            <a:noFill/>
          </a:ln>
          <a:effectLst>
            <a:softEdge rad="112500"/>
          </a:effectLst>
        </p:spPr>
      </p:pic>
      <p:pic>
        <p:nvPicPr>
          <p:cNvPr id="60" name="Picture 5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705171" y="0"/>
            <a:ext cx="900198" cy="636581"/>
          </a:xfrm>
          <a:prstGeom prst="rect">
            <a:avLst/>
          </a:prstGeom>
        </p:spPr>
      </p:pic>
    </p:spTree>
    <p:extLst>
      <p:ext uri="{BB962C8B-B14F-4D97-AF65-F5344CB8AC3E}">
        <p14:creationId xmlns:p14="http://schemas.microsoft.com/office/powerpoint/2010/main" val="31391507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323"/>
          <p:cNvSpPr/>
          <p:nvPr/>
        </p:nvSpPr>
        <p:spPr>
          <a:xfrm>
            <a:off x="-1" y="403225"/>
            <a:ext cx="603276" cy="356593"/>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rgbClr val="4BA8DF"/>
              </a:solidFill>
              <a:latin typeface="Helvetica Light"/>
              <a:sym typeface="Helvetica Light"/>
            </a:endParaRPr>
          </a:p>
        </p:txBody>
      </p:sp>
      <p:sp>
        <p:nvSpPr>
          <p:cNvPr id="37" name="Shape 324"/>
          <p:cNvSpPr/>
          <p:nvPr/>
        </p:nvSpPr>
        <p:spPr>
          <a:xfrm>
            <a:off x="700720" y="266495"/>
            <a:ext cx="11358176" cy="6309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defTabSz="292100">
              <a:defRPr sz="1800"/>
            </a:pPr>
            <a:r>
              <a:rPr sz="4100" kern="0" dirty="0">
                <a:solidFill>
                  <a:srgbClr val="333333"/>
                </a:solidFill>
                <a:latin typeface="Source Sans Pro Light"/>
                <a:ea typeface="Source Sans Pro Light"/>
                <a:cs typeface="Source Sans Pro Light"/>
                <a:sym typeface="Source Sans Pro Light"/>
              </a:rPr>
              <a:t>Our </a:t>
            </a:r>
            <a:r>
              <a:rPr lang="en-US" sz="4100" b="1" kern="0" dirty="0">
                <a:solidFill>
                  <a:srgbClr val="4BA8DF"/>
                </a:solidFill>
                <a:latin typeface="Source Sans Pro Semibold"/>
                <a:ea typeface="Source Sans Pro Semibold"/>
                <a:cs typeface="Source Sans Pro Semibold"/>
                <a:sym typeface="Source Sans Pro Semibold"/>
              </a:rPr>
              <a:t>clients (selection)</a:t>
            </a:r>
            <a:endParaRPr sz="4100" b="1" kern="0" dirty="0">
              <a:solidFill>
                <a:srgbClr val="4BA8DF"/>
              </a:solidFill>
              <a:latin typeface="Source Sans Pro Semibold"/>
              <a:ea typeface="Source Sans Pro Semibold"/>
              <a:cs typeface="Source Sans Pro Semibold"/>
              <a:sym typeface="Source Sans Pro Semibold"/>
            </a:endParaRPr>
          </a:p>
        </p:txBody>
      </p:sp>
      <p:sp>
        <p:nvSpPr>
          <p:cNvPr id="41" name="Shape 325"/>
          <p:cNvSpPr/>
          <p:nvPr/>
        </p:nvSpPr>
        <p:spPr>
          <a:xfrm>
            <a:off x="11605369" y="6460133"/>
            <a:ext cx="605706" cy="243285"/>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rgbClr val="4BA8DF"/>
              </a:solidFill>
              <a:latin typeface="Helvetica Light"/>
              <a:sym typeface="Helvetica Light"/>
            </a:endParaRPr>
          </a:p>
        </p:txBody>
      </p:sp>
      <p:sp>
        <p:nvSpPr>
          <p:cNvPr id="42" name="Shape 357"/>
          <p:cNvSpPr txBox="1">
            <a:spLocks/>
          </p:cNvSpPr>
          <p:nvPr/>
        </p:nvSpPr>
        <p:spPr>
          <a:xfrm>
            <a:off x="11759182" y="6489442"/>
            <a:ext cx="342000" cy="184666"/>
          </a:xfrm>
          <a:prstGeom prst="rect">
            <a:avLst/>
          </a:prstGeom>
          <a:extLst>
            <a:ext uri="{C572A759-6A51-4108-AA02-DFA0A04FC94B}">
              <ma14:wrappingTextBoxFlag xmlns="" xmlns:ma14="http://schemas.microsoft.com/office/mac/drawingml/2011/main" val="1"/>
            </a:ext>
          </a:extLst>
        </p:spPr>
        <p:txBody>
          <a:bodyPr anchor="ctr"/>
          <a:lstStyle>
            <a:lvl1pPr algn="ctr" defTabSz="584200">
              <a:defRPr sz="5000">
                <a:latin typeface="+mn-lt"/>
                <a:ea typeface="+mn-ea"/>
                <a:cs typeface="+mn-cs"/>
                <a:sym typeface="Helvetica Light"/>
              </a:defRPr>
            </a:lvl1pPr>
            <a:lvl2pPr indent="228600" algn="ctr" defTabSz="584200">
              <a:defRPr sz="5000">
                <a:latin typeface="+mn-lt"/>
                <a:ea typeface="+mn-ea"/>
                <a:cs typeface="+mn-cs"/>
                <a:sym typeface="Helvetica Light"/>
              </a:defRPr>
            </a:lvl2pPr>
            <a:lvl3pPr indent="457200" algn="ctr" defTabSz="584200">
              <a:defRPr sz="5000">
                <a:latin typeface="+mn-lt"/>
                <a:ea typeface="+mn-ea"/>
                <a:cs typeface="+mn-cs"/>
                <a:sym typeface="Helvetica Light"/>
              </a:defRPr>
            </a:lvl3pPr>
            <a:lvl4pPr indent="685800" algn="ctr" defTabSz="584200">
              <a:defRPr sz="5000">
                <a:latin typeface="+mn-lt"/>
                <a:ea typeface="+mn-ea"/>
                <a:cs typeface="+mn-cs"/>
                <a:sym typeface="Helvetica Light"/>
              </a:defRPr>
            </a:lvl4pPr>
            <a:lvl5pPr indent="914400" algn="ctr" defTabSz="584200">
              <a:defRPr sz="5000">
                <a:latin typeface="+mn-lt"/>
                <a:ea typeface="+mn-ea"/>
                <a:cs typeface="+mn-cs"/>
                <a:sym typeface="Helvetica Light"/>
              </a:defRPr>
            </a:lvl5pPr>
            <a:lvl6pPr indent="1143000" algn="ctr" defTabSz="584200">
              <a:defRPr sz="5000">
                <a:latin typeface="+mn-lt"/>
                <a:ea typeface="+mn-ea"/>
                <a:cs typeface="+mn-cs"/>
                <a:sym typeface="Helvetica Light"/>
              </a:defRPr>
            </a:lvl6pPr>
            <a:lvl7pPr indent="1371600" algn="ctr" defTabSz="584200">
              <a:defRPr sz="5000">
                <a:latin typeface="+mn-lt"/>
                <a:ea typeface="+mn-ea"/>
                <a:cs typeface="+mn-cs"/>
                <a:sym typeface="Helvetica Light"/>
              </a:defRPr>
            </a:lvl7pPr>
            <a:lvl8pPr indent="1600200" algn="ctr" defTabSz="584200">
              <a:defRPr sz="5000">
                <a:latin typeface="+mn-lt"/>
                <a:ea typeface="+mn-ea"/>
                <a:cs typeface="+mn-cs"/>
                <a:sym typeface="Helvetica Light"/>
              </a:defRPr>
            </a:lvl8pPr>
            <a:lvl9pPr indent="1828800" algn="ctr" defTabSz="584200">
              <a:defRPr sz="5000">
                <a:latin typeface="+mn-lt"/>
                <a:ea typeface="+mn-ea"/>
                <a:cs typeface="+mn-cs"/>
                <a:sym typeface="Helvetica Light"/>
              </a:defRPr>
            </a:lvl9pPr>
          </a:lstStyle>
          <a:p>
            <a:pPr defTabSz="292100">
              <a:defRPr sz="1800" b="0">
                <a:solidFill>
                  <a:srgbClr val="000000"/>
                </a:solidFill>
              </a:defRPr>
            </a:pPr>
            <a:fld id="{86CB4B4D-7CA3-9044-876B-883B54F8677D}" type="slidenum">
              <a:rPr lang="de-DE" sz="1600" b="1" kern="0">
                <a:solidFill>
                  <a:srgbClr val="FFFFFF"/>
                </a:solidFill>
                <a:latin typeface="Source Sans Pro" panose="020B0503030403020204" pitchFamily="34" charset="0"/>
              </a:rPr>
              <a:pPr defTabSz="292100">
                <a:defRPr sz="1800" b="0">
                  <a:solidFill>
                    <a:srgbClr val="000000"/>
                  </a:solidFill>
                </a:defRPr>
              </a:pPr>
              <a:t>8</a:t>
            </a:fld>
            <a:endParaRPr lang="de-DE" sz="1600" b="1" kern="0" dirty="0">
              <a:solidFill>
                <a:srgbClr val="FFFFFF"/>
              </a:solidFill>
              <a:latin typeface="Source Sans Pro" panose="020B0503030403020204" pitchFamily="34" charset="0"/>
            </a:endParaRPr>
          </a:p>
        </p:txBody>
      </p:sp>
      <p:sp>
        <p:nvSpPr>
          <p:cNvPr id="43" name="Shape 1166"/>
          <p:cNvSpPr/>
          <p:nvPr/>
        </p:nvSpPr>
        <p:spPr>
          <a:xfrm>
            <a:off x="7829883" y="6497137"/>
            <a:ext cx="3589862" cy="16927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r">
              <a:defRPr sz="2200">
                <a:solidFill>
                  <a:srgbClr val="333333"/>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100" kern="0" dirty="0"/>
              <a:t>Copyright by </a:t>
            </a:r>
            <a:r>
              <a:rPr lang="en-US" sz="1100" kern="0" dirty="0" err="1"/>
              <a:t>pmOne</a:t>
            </a:r>
            <a:r>
              <a:rPr lang="en-US" sz="1100" kern="0" dirty="0"/>
              <a:t> Analytics</a:t>
            </a:r>
            <a:endParaRPr sz="1100" kern="0" dirty="0"/>
          </a:p>
        </p:txBody>
      </p:sp>
      <p:sp>
        <p:nvSpPr>
          <p:cNvPr id="57" name="Shape 328"/>
          <p:cNvSpPr/>
          <p:nvPr/>
        </p:nvSpPr>
        <p:spPr>
          <a:xfrm>
            <a:off x="6212539" y="2215856"/>
            <a:ext cx="4608512" cy="0"/>
          </a:xfrm>
          <a:prstGeom prst="line">
            <a:avLst/>
          </a:prstGeom>
          <a:ln w="12700">
            <a:solidFill>
              <a:srgbClr val="CBCBCB"/>
            </a:solidFill>
            <a:miter lim="400000"/>
          </a:ln>
        </p:spPr>
        <p:txBody>
          <a:bodyPr lIns="0" tIns="0" rIns="0" bIns="0" anchor="ctr"/>
          <a:lstStyle/>
          <a:p>
            <a:pPr algn="ctr" defTabSz="292100">
              <a:defRPr sz="3200"/>
            </a:pPr>
            <a:endParaRPr sz="3200" kern="0">
              <a:solidFill>
                <a:sysClr val="windowText" lastClr="000000"/>
              </a:solidFill>
              <a:latin typeface="Helvetica Light"/>
              <a:sym typeface="Helvetica Light"/>
            </a:endParaRPr>
          </a:p>
        </p:txBody>
      </p:sp>
      <p:sp>
        <p:nvSpPr>
          <p:cNvPr id="60" name="Shape 356"/>
          <p:cNvSpPr/>
          <p:nvPr/>
        </p:nvSpPr>
        <p:spPr>
          <a:xfrm>
            <a:off x="6212539" y="1761214"/>
            <a:ext cx="4824536" cy="369332"/>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defTabSz="292100"/>
            <a:r>
              <a:rPr lang="en-US" sz="2400" b="1" kern="0" dirty="0">
                <a:solidFill>
                  <a:srgbClr val="4BA8DF"/>
                </a:solidFill>
                <a:latin typeface="Source Sans Pro Semibold"/>
                <a:ea typeface="Source Sans Pro Semibold"/>
                <a:cs typeface="Source Sans Pro Semibold"/>
                <a:sym typeface="Helvetica Light"/>
              </a:rPr>
              <a:t>Machine Analytics, IoT, Industry 4.0</a:t>
            </a:r>
            <a:endParaRPr sz="2400" b="1" kern="0" dirty="0">
              <a:solidFill>
                <a:srgbClr val="4BA8DF"/>
              </a:solidFill>
              <a:latin typeface="Source Sans Pro Semibold"/>
              <a:ea typeface="Source Sans Pro Semibold"/>
              <a:cs typeface="Source Sans Pro Semibold"/>
              <a:sym typeface="Helvetica Light"/>
            </a:endParaRPr>
          </a:p>
        </p:txBody>
      </p:sp>
      <p:pic>
        <p:nvPicPr>
          <p:cNvPr id="66" name="Picture 6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456799" y="3790297"/>
            <a:ext cx="2140504" cy="517153"/>
          </a:xfrm>
          <a:prstGeom prst="rect">
            <a:avLst/>
          </a:prstGeom>
        </p:spPr>
      </p:pic>
      <p:sp>
        <p:nvSpPr>
          <p:cNvPr id="67" name="Shape 328"/>
          <p:cNvSpPr/>
          <p:nvPr/>
        </p:nvSpPr>
        <p:spPr>
          <a:xfrm>
            <a:off x="688907" y="2227399"/>
            <a:ext cx="4608512" cy="0"/>
          </a:xfrm>
          <a:prstGeom prst="line">
            <a:avLst/>
          </a:prstGeom>
          <a:ln w="12700">
            <a:solidFill>
              <a:srgbClr val="CBCBCB"/>
            </a:solidFill>
            <a:miter lim="400000"/>
          </a:ln>
        </p:spPr>
        <p:txBody>
          <a:bodyPr lIns="0" tIns="0" rIns="0" bIns="0" anchor="ctr"/>
          <a:lstStyle/>
          <a:p>
            <a:pPr algn="ctr" defTabSz="292100">
              <a:defRPr sz="3200"/>
            </a:pPr>
            <a:endParaRPr sz="3200" kern="0">
              <a:solidFill>
                <a:sysClr val="windowText" lastClr="000000"/>
              </a:solidFill>
              <a:latin typeface="Helvetica Light"/>
              <a:sym typeface="Helvetica Light"/>
            </a:endParaRPr>
          </a:p>
        </p:txBody>
      </p:sp>
      <p:pic>
        <p:nvPicPr>
          <p:cNvPr id="68" name="Picture 6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3984" y="2943988"/>
            <a:ext cx="1869103" cy="532694"/>
          </a:xfrm>
          <a:prstGeom prst="rect">
            <a:avLst/>
          </a:prstGeom>
        </p:spPr>
      </p:pic>
      <p:pic>
        <p:nvPicPr>
          <p:cNvPr id="69" name="Picture 68"/>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70085" y="3861550"/>
            <a:ext cx="1704259" cy="522735"/>
          </a:xfrm>
          <a:prstGeom prst="rect">
            <a:avLst/>
          </a:prstGeom>
        </p:spPr>
      </p:pic>
      <p:pic>
        <p:nvPicPr>
          <p:cNvPr id="70" name="Picture 69"/>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033873" y="4520952"/>
            <a:ext cx="983744" cy="911968"/>
          </a:xfrm>
          <a:prstGeom prst="rect">
            <a:avLst/>
          </a:prstGeom>
        </p:spPr>
      </p:pic>
      <p:pic>
        <p:nvPicPr>
          <p:cNvPr id="71" name="Grafik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6761" y="3818027"/>
            <a:ext cx="1335290" cy="609783"/>
          </a:xfrm>
          <a:prstGeom prst="rect">
            <a:avLst/>
          </a:prstGeom>
        </p:spPr>
      </p:pic>
      <p:pic>
        <p:nvPicPr>
          <p:cNvPr id="72" name="Grafik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86306" y="2715162"/>
            <a:ext cx="1521611" cy="760806"/>
          </a:xfrm>
          <a:prstGeom prst="rect">
            <a:avLst/>
          </a:prstGeom>
        </p:spPr>
      </p:pic>
      <p:pic>
        <p:nvPicPr>
          <p:cNvPr id="73" name="Picture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63596" y="2877118"/>
            <a:ext cx="1856940" cy="539122"/>
          </a:xfrm>
          <a:prstGeom prst="rect">
            <a:avLst/>
          </a:prstGeom>
        </p:spPr>
      </p:pic>
      <p:pic>
        <p:nvPicPr>
          <p:cNvPr id="74" name="Picture 7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17073" y="3659317"/>
            <a:ext cx="1387439" cy="751702"/>
          </a:xfrm>
          <a:prstGeom prst="rect">
            <a:avLst/>
          </a:prstGeom>
        </p:spPr>
      </p:pic>
      <p:pic>
        <p:nvPicPr>
          <p:cNvPr id="75" name="Picture 7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56238" y="4902680"/>
            <a:ext cx="2271656" cy="624705"/>
          </a:xfrm>
          <a:prstGeom prst="rect">
            <a:avLst/>
          </a:prstGeom>
        </p:spPr>
      </p:pic>
      <p:pic>
        <p:nvPicPr>
          <p:cNvPr id="76" name="Picture 7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8410" y="4806183"/>
            <a:ext cx="2180525" cy="408849"/>
          </a:xfrm>
          <a:prstGeom prst="rect">
            <a:avLst/>
          </a:prstGeom>
        </p:spPr>
      </p:pic>
      <p:pic>
        <p:nvPicPr>
          <p:cNvPr id="77" name="Picture 7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988778" y="2986397"/>
            <a:ext cx="1792115" cy="463073"/>
          </a:xfrm>
          <a:prstGeom prst="rect">
            <a:avLst/>
          </a:prstGeom>
        </p:spPr>
      </p:pic>
      <p:pic>
        <p:nvPicPr>
          <p:cNvPr id="78" name="Grafik 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964619" y="4806182"/>
            <a:ext cx="2171490" cy="488585"/>
          </a:xfrm>
          <a:prstGeom prst="rect">
            <a:avLst/>
          </a:prstGeom>
        </p:spPr>
      </p:pic>
      <p:sp>
        <p:nvSpPr>
          <p:cNvPr id="79" name="Shape 356"/>
          <p:cNvSpPr/>
          <p:nvPr/>
        </p:nvSpPr>
        <p:spPr>
          <a:xfrm>
            <a:off x="705428" y="1761214"/>
            <a:ext cx="4591991" cy="369332"/>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3600" b="1">
                <a:solidFill>
                  <a:srgbClr val="4BA8DF"/>
                </a:solidFill>
                <a:latin typeface="Source Sans Pro Semibold"/>
                <a:ea typeface="Source Sans Pro Semibold"/>
                <a:cs typeface="Source Sans Pro Semibold"/>
                <a:sym typeface="Source Sans Pro Semibold"/>
              </a:defRPr>
            </a:lvl1pPr>
          </a:lstStyle>
          <a:p>
            <a:pPr defTabSz="292100">
              <a:defRPr sz="1800" b="0">
                <a:solidFill>
                  <a:srgbClr val="000000"/>
                </a:solidFill>
              </a:defRPr>
            </a:pPr>
            <a:r>
              <a:rPr lang="en-US" sz="2400" kern="0" dirty="0">
                <a:solidFill>
                  <a:srgbClr val="64A8DE"/>
                </a:solidFill>
              </a:rPr>
              <a:t>Customer / Product Analytics</a:t>
            </a:r>
            <a:endParaRPr sz="2400" kern="0" dirty="0">
              <a:solidFill>
                <a:srgbClr val="64A8DE"/>
              </a:solidFill>
            </a:endParaRPr>
          </a:p>
        </p:txBody>
      </p:sp>
      <p:pic>
        <p:nvPicPr>
          <p:cNvPr id="25" name="Picture 2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05171" y="0"/>
            <a:ext cx="900198" cy="636581"/>
          </a:xfrm>
          <a:prstGeom prst="rect">
            <a:avLst/>
          </a:prstGeom>
        </p:spPr>
      </p:pic>
    </p:spTree>
    <p:extLst>
      <p:ext uri="{BB962C8B-B14F-4D97-AF65-F5344CB8AC3E}">
        <p14:creationId xmlns:p14="http://schemas.microsoft.com/office/powerpoint/2010/main" val="648682901"/>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endParaRPr lang="de-DE" dirty="0"/>
          </a:p>
        </p:txBody>
      </p:sp>
      <p:sp>
        <p:nvSpPr>
          <p:cNvPr id="3" name="Content Placeholder 2"/>
          <p:cNvSpPr>
            <a:spLocks noGrp="1"/>
          </p:cNvSpPr>
          <p:nvPr>
            <p:ph idx="1"/>
          </p:nvPr>
        </p:nvSpPr>
        <p:spPr>
          <a:xfrm>
            <a:off x="4616605" y="1825625"/>
            <a:ext cx="6737194" cy="3990384"/>
          </a:xfrm>
        </p:spPr>
        <p:txBody>
          <a:bodyPr>
            <a:normAutofit/>
          </a:bodyPr>
          <a:lstStyle/>
          <a:p>
            <a:r>
              <a:rPr lang="de-DE" sz="2400" dirty="0"/>
              <a:t>Warum sollte man einen Cloud Service entwickeln?</a:t>
            </a:r>
          </a:p>
          <a:p>
            <a:r>
              <a:rPr lang="de-DE" sz="2400" dirty="0"/>
              <a:t>Wie fange ich an? Grundüberlegung &amp; </a:t>
            </a:r>
            <a:r>
              <a:rPr lang="de-DE" sz="2400" dirty="0" err="1"/>
              <a:t>Pricing</a:t>
            </a:r>
            <a:endParaRPr lang="de-DE" sz="2400" dirty="0"/>
          </a:p>
          <a:p>
            <a:r>
              <a:rPr lang="de-DE" sz="2400" dirty="0"/>
              <a:t>Wie entwickle ich meinen Service in </a:t>
            </a:r>
            <a:r>
              <a:rPr lang="de-DE" sz="2400" dirty="0" err="1"/>
              <a:t>Azure</a:t>
            </a:r>
            <a:r>
              <a:rPr lang="de-DE" sz="2400" dirty="0"/>
              <a:t>?</a:t>
            </a:r>
          </a:p>
          <a:p>
            <a:r>
              <a:rPr lang="de-DE" sz="2400" dirty="0"/>
              <a:t>Wie bauen ich mein Frontend?</a:t>
            </a:r>
          </a:p>
          <a:p>
            <a:r>
              <a:rPr lang="en-US" sz="2400" dirty="0"/>
              <a:t>D</a:t>
            </a:r>
            <a:r>
              <a:rPr lang="de-DE" sz="2400" dirty="0" err="1"/>
              <a:t>eployments</a:t>
            </a:r>
            <a:r>
              <a:rPr lang="de-DE" sz="2400" dirty="0"/>
              <a:t>, Rollouts, SLAs</a:t>
            </a:r>
          </a:p>
          <a:p>
            <a:r>
              <a:rPr lang="de-DE" sz="2400" dirty="0"/>
              <a:t>Kunden &amp; User Management</a:t>
            </a:r>
          </a:p>
          <a:p>
            <a:r>
              <a:rPr lang="de-DE" sz="2400" dirty="0"/>
              <a:t>Vermarktung</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7482" r="44965"/>
          <a:stretch/>
        </p:blipFill>
        <p:spPr>
          <a:xfrm>
            <a:off x="0" y="1677692"/>
            <a:ext cx="4393580" cy="4286250"/>
          </a:xfrm>
          <a:prstGeom prst="rect">
            <a:avLst/>
          </a:prstGeom>
        </p:spPr>
      </p:pic>
    </p:spTree>
    <p:extLst>
      <p:ext uri="{BB962C8B-B14F-4D97-AF65-F5344CB8AC3E}">
        <p14:creationId xmlns:p14="http://schemas.microsoft.com/office/powerpoint/2010/main" val="1489719797"/>
      </p:ext>
    </p:extLst>
  </p:cSld>
  <p:clrMapOvr>
    <a:masterClrMapping/>
  </p:clrMapOvr>
</p:sld>
</file>

<file path=ppt/theme/_rels/theme3.xml.rels><?xml version="1.0" encoding="UTF-8" standalone="yes"?>
<Relationships xmlns="http://schemas.openxmlformats.org/package/2006/relationships"><Relationship Id="rId1" Type="http://schemas.openxmlformats.org/officeDocument/2006/relationships/image" Target="../media/image3.png"/></Relationships>
</file>

<file path=ppt/theme/theme1.xml><?xml version="1.0" encoding="utf-8"?>
<a:theme xmlns:a="http://schemas.openxmlformats.org/drawingml/2006/main" name="SQLKonferenz_PPT_Vorlage_16zu9">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pen Sans">
      <a:majorFont>
        <a:latin typeface="Open Sans"/>
        <a:ea typeface=""/>
        <a:cs typeface=""/>
      </a:majorFont>
      <a:minorFont>
        <a:latin typeface="Open Sans"/>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8DB9B3D7-2A9C-49F7-BC0D-F56D8A97B2CF}" vid="{AB57EF8D-F334-459A-A46E-D86DA0136437}"/>
    </a:ext>
  </a:extLst>
</a:theme>
</file>

<file path=ppt/theme/theme2.xml><?xml version="1.0" encoding="utf-8"?>
<a:theme xmlns:a="http://schemas.openxmlformats.org/drawingml/2006/main" name="Benutzerdefiniertes Design">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8DB9B3D7-2A9C-49F7-BC0D-F56D8A97B2CF}" vid="{9227471E-CDA8-4764-880B-4EE722F384A0}"/>
    </a:ext>
  </a:ext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pm1A Master">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enutzerdefiniert 1">
      <a:majorFont>
        <a:latin typeface="Source Sans Pro"/>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custClrLst>
    <a:custClr name="Logo Blau">
      <a:srgbClr val="009FE3"/>
    </a:custClr>
    <a:custClr name="Hintergrund">
      <a:srgbClr val="F8F8F8"/>
    </a:custClr>
    <a:custClr name="Grau hell">
      <a:srgbClr val="E3E3E3"/>
    </a:custClr>
    <a:custClr name="Grau dunkel">
      <a:srgbClr val="666666"/>
    </a:custClr>
    <a:custClr name="Orange alt">
      <a:srgbClr val="F2B146"/>
    </a:custClr>
    <a:custClr name="Wundermailing">
      <a:srgbClr val="28BBB8"/>
    </a:custClr>
    <a:custClr name="pmOne Rot">
      <a:srgbClr val="990000"/>
    </a:custClr>
    <a:custClr name="Schrift Dunkelgrau">
      <a:srgbClr val="404040"/>
    </a:custClr>
  </a:custClrLst>
  <a:extLst>
    <a:ext uri="{05A4C25C-085E-4340-85A3-A5531E510DB2}">
      <thm15:themeFamily xmlns:thm15="http://schemas.microsoft.com/office/thememl/2012/main" name="pm1A Master" id="{6FD35F98-4109-4BD9-854B-0C31DA7404F8}" vid="{78D485BB-30E7-424E-949F-978324BCB526}"/>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SQLKonferenz_PPT_Vorlage_16zu9</Template>
  <TotalTime>0</TotalTime>
  <Words>1345</Words>
  <Application>Microsoft Office PowerPoint</Application>
  <PresentationFormat>Widescreen</PresentationFormat>
  <Paragraphs>312</Paragraphs>
  <Slides>57</Slides>
  <Notes>4</Notes>
  <HiddenSlides>0</HiddenSlides>
  <MMClips>0</MMClips>
  <ScaleCrop>false</ScaleCrop>
  <HeadingPairs>
    <vt:vector size="6" baseType="variant">
      <vt:variant>
        <vt:lpstr>Fonts Used</vt:lpstr>
      </vt:variant>
      <vt:variant>
        <vt:i4>17</vt:i4>
      </vt:variant>
      <vt:variant>
        <vt:lpstr>Theme</vt:lpstr>
      </vt:variant>
      <vt:variant>
        <vt:i4>4</vt:i4>
      </vt:variant>
      <vt:variant>
        <vt:lpstr>Slide Titles</vt:lpstr>
      </vt:variant>
      <vt:variant>
        <vt:i4>57</vt:i4>
      </vt:variant>
    </vt:vector>
  </HeadingPairs>
  <TitlesOfParts>
    <vt:vector size="78" baseType="lpstr">
      <vt:lpstr>Adelle Basic Rg</vt:lpstr>
      <vt:lpstr>Arial</vt:lpstr>
      <vt:lpstr>Calibri</vt:lpstr>
      <vt:lpstr>Courier New</vt:lpstr>
      <vt:lpstr>Gill Sans</vt:lpstr>
      <vt:lpstr>Helvetica Light</vt:lpstr>
      <vt:lpstr>Open Sans</vt:lpstr>
      <vt:lpstr>Segoe UI</vt:lpstr>
      <vt:lpstr>Segoe UI Light</vt:lpstr>
      <vt:lpstr>Source Sans Pro</vt:lpstr>
      <vt:lpstr>Source Sans Pro ExtraLight</vt:lpstr>
      <vt:lpstr>Source Sans Pro Light</vt:lpstr>
      <vt:lpstr>Source Sans Pro Semibold</vt:lpstr>
      <vt:lpstr>Symbol</vt:lpstr>
      <vt:lpstr>TUIType</vt:lpstr>
      <vt:lpstr>Tw Cen MT</vt:lpstr>
      <vt:lpstr>Wingdings</vt:lpstr>
      <vt:lpstr>SQLKonferenz_PPT_Vorlage_16zu9</vt:lpstr>
      <vt:lpstr>Benutzerdefiniertes Design</vt:lpstr>
      <vt:lpstr>White</vt:lpstr>
      <vt:lpstr>pm1A Master</vt:lpstr>
      <vt:lpstr>Wie baue ich meinen eigenen Cloud Service in Azure?   Marcel Franke - VP Technology &amp; Growth pmOne Analytics GmbH  </vt:lpstr>
      <vt:lpstr>Über mich – Marcel Franke</vt:lpstr>
      <vt:lpstr>PowerPoint Presentation</vt:lpstr>
      <vt:lpstr>PowerPoint Presentation</vt:lpstr>
      <vt:lpstr>PowerPoint Presentation</vt:lpstr>
      <vt:lpstr>PowerPoint Presentation</vt:lpstr>
      <vt:lpstr>PowerPoint Presentation</vt:lpstr>
      <vt:lpstr>PowerPoint Presentation</vt:lpstr>
      <vt:lpstr>Agenda</vt:lpstr>
      <vt:lpstr>Warum sollte man überhaupt einen eigenen Cloud Service bauen?</vt:lpstr>
      <vt:lpstr>Nutzt überhaupt jemand die Cloud?</vt:lpstr>
      <vt:lpstr>PowerPoint Presentation</vt:lpstr>
      <vt:lpstr>Den Kunden zuhören</vt:lpstr>
      <vt:lpstr>Was ist Wundermailing?</vt:lpstr>
      <vt:lpstr>PowerPoint Presentation</vt:lpstr>
      <vt:lpstr>PowerPoint Presentation</vt:lpstr>
      <vt:lpstr>PowerPoint Presentation</vt:lpstr>
      <vt:lpstr>PowerPoint Presentation</vt:lpstr>
      <vt:lpstr>PowerPoint Presentation</vt:lpstr>
      <vt:lpstr>PowerPoint Presentation</vt:lpstr>
      <vt:lpstr>Ok, wir bauen einen Cloud Service. Wie fangen wir an?</vt:lpstr>
      <vt:lpstr>The Lean Startup – Design your MVP</vt:lpstr>
      <vt:lpstr>Grundüberlegungen</vt:lpstr>
      <vt:lpstr>PowerPoint Presentation</vt:lpstr>
      <vt:lpstr>Von den Komponenten zur Architektur</vt:lpstr>
      <vt:lpstr>Wie mache ich daraus ein Produkt?</vt:lpstr>
      <vt:lpstr>Azure Pricing &amp; SLAs</vt:lpstr>
      <vt:lpstr>Wie verkaufe ich das an den Kunden?</vt:lpstr>
      <vt:lpstr>Wie entwickle ich?</vt:lpstr>
      <vt:lpstr>Unsere Entwicklungsumgebung</vt:lpstr>
      <vt:lpstr>Wie verwalte ich meinen Code?</vt:lpstr>
      <vt:lpstr>Code Repository</vt:lpstr>
      <vt:lpstr>Deployment &amp; Rollout</vt:lpstr>
      <vt:lpstr>ARM Beispiel</vt:lpstr>
      <vt:lpstr>Support</vt:lpstr>
      <vt:lpstr>Wie baue ich mein Frontend?</vt:lpstr>
      <vt:lpstr>Wie baue ich mein Frontend?</vt:lpstr>
      <vt:lpstr>Service Frontend</vt:lpstr>
      <vt:lpstr>Wie baue ich meine eigen App auf Basis von Power BI?</vt:lpstr>
      <vt:lpstr>API vs. Embedded</vt:lpstr>
      <vt:lpstr>Die Wundermailing App</vt:lpstr>
      <vt:lpstr>Content Packs</vt:lpstr>
      <vt:lpstr>Customer &amp; User Management</vt:lpstr>
      <vt:lpstr>Azure &amp; Office 365</vt:lpstr>
      <vt:lpstr>Wie verwalte ich meine Kunden?</vt:lpstr>
      <vt:lpstr>Wie verwalte ich meine Kunden?</vt:lpstr>
      <vt:lpstr>Umgebungen</vt:lpstr>
      <vt:lpstr>Security</vt:lpstr>
      <vt:lpstr>Vermarktung</vt:lpstr>
      <vt:lpstr>Let’s make money baby…</vt:lpstr>
      <vt:lpstr>Get your basic stuff done</vt:lpstr>
      <vt:lpstr>Tools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Referent</dc:title>
  <dc:creator>e-team GmbH</dc:creator>
  <cp:lastModifiedBy>Marcel Franke</cp:lastModifiedBy>
  <cp:revision>129</cp:revision>
  <dcterms:created xsi:type="dcterms:W3CDTF">2013-12-19T14:43:02Z</dcterms:created>
  <dcterms:modified xsi:type="dcterms:W3CDTF">2017-02-19T10:58:24Z</dcterms:modified>
</cp:coreProperties>
</file>